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Poppins Light"/>
      <p:regular r:id="rId31"/>
      <p:bold r:id="rId32"/>
      <p:italic r:id="rId33"/>
      <p:boldItalic r:id="rId34"/>
    </p:embeddedFont>
    <p:embeddedFont>
      <p:font typeface="Poppins Medium"/>
      <p:regular r:id="rId35"/>
      <p:bold r:id="rId36"/>
      <p:italic r:id="rId37"/>
      <p:boldItalic r:id="rId38"/>
    </p:embeddedFont>
    <p:embeddedFont>
      <p:font typeface="Poppins Black"/>
      <p:bold r:id="rId39"/>
      <p:boldItalic r:id="rId40"/>
    </p:embeddedFont>
    <p:embeddedFont>
      <p:font typeface="Poppins SemiBold"/>
      <p:regular r:id="rId41"/>
      <p:bold r:id="rId42"/>
      <p:italic r:id="rId43"/>
      <p:boldItalic r:id="rId44"/>
    </p:embeddedFont>
    <p:embeddedFont>
      <p:font typeface="Poppins ExtraLight"/>
      <p:regular r:id="rId45"/>
      <p:bold r:id="rId46"/>
      <p:italic r:id="rId47"/>
      <p:boldItalic r:id="rId48"/>
    </p:embeddedFont>
    <p:embeddedFont>
      <p:font typeface="Poppins ExtraBold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89">
          <p15:clr>
            <a:srgbClr val="A4A3A4"/>
          </p15:clr>
        </p15:guide>
        <p15:guide id="2" pos="7469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pos="4294">
          <p15:clr>
            <a:srgbClr val="A4A3A4"/>
          </p15:clr>
        </p15:guide>
        <p15:guide id="5" orient="horz" pos="12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9"/>
        <p:guide pos="7469"/>
        <p:guide pos="3974" orient="horz"/>
        <p:guide pos="4294"/>
        <p:guide pos="125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Black-boldItalic.fntdata"/><Relationship Id="rId42" Type="http://schemas.openxmlformats.org/officeDocument/2006/relationships/font" Target="fonts/PoppinsSemiBold-bold.fntdata"/><Relationship Id="rId41" Type="http://schemas.openxmlformats.org/officeDocument/2006/relationships/font" Target="fonts/PoppinsSemiBold-regular.fntdata"/><Relationship Id="rId44" Type="http://schemas.openxmlformats.org/officeDocument/2006/relationships/font" Target="fonts/PoppinsSemiBold-boldItalic.fntdata"/><Relationship Id="rId43" Type="http://schemas.openxmlformats.org/officeDocument/2006/relationships/font" Target="fonts/PoppinsSemiBold-italic.fntdata"/><Relationship Id="rId46" Type="http://schemas.openxmlformats.org/officeDocument/2006/relationships/font" Target="fonts/PoppinsExtraLight-bold.fntdata"/><Relationship Id="rId45" Type="http://schemas.openxmlformats.org/officeDocument/2006/relationships/font" Target="fonts/PoppinsExtra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ExtraLight-boldItalic.fntdata"/><Relationship Id="rId47" Type="http://schemas.openxmlformats.org/officeDocument/2006/relationships/font" Target="fonts/PoppinsExtraLight-italic.fntdata"/><Relationship Id="rId49" Type="http://schemas.openxmlformats.org/officeDocument/2006/relationships/font" Target="fonts/Poppins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Light-regular.fntdata"/><Relationship Id="rId30" Type="http://schemas.openxmlformats.org/officeDocument/2006/relationships/font" Target="fonts/Poppins-boldItalic.fntdata"/><Relationship Id="rId33" Type="http://schemas.openxmlformats.org/officeDocument/2006/relationships/font" Target="fonts/PoppinsLight-italic.fntdata"/><Relationship Id="rId32" Type="http://schemas.openxmlformats.org/officeDocument/2006/relationships/font" Target="fonts/PoppinsLight-bold.fntdata"/><Relationship Id="rId35" Type="http://schemas.openxmlformats.org/officeDocument/2006/relationships/font" Target="fonts/PoppinsMedium-regular.fntdata"/><Relationship Id="rId34" Type="http://schemas.openxmlformats.org/officeDocument/2006/relationships/font" Target="fonts/PoppinsLight-boldItalic.fntdata"/><Relationship Id="rId37" Type="http://schemas.openxmlformats.org/officeDocument/2006/relationships/font" Target="fonts/PoppinsMedium-italic.fntdata"/><Relationship Id="rId36" Type="http://schemas.openxmlformats.org/officeDocument/2006/relationships/font" Target="fonts/PoppinsMedium-bold.fntdata"/><Relationship Id="rId39" Type="http://schemas.openxmlformats.org/officeDocument/2006/relationships/font" Target="fonts/PoppinsBlack-bold.fntdata"/><Relationship Id="rId38" Type="http://schemas.openxmlformats.org/officeDocument/2006/relationships/font" Target="fonts/Poppins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29" Type="http://schemas.openxmlformats.org/officeDocument/2006/relationships/font" Target="fonts/Poppins-italic.fntdata"/><Relationship Id="rId50" Type="http://schemas.openxmlformats.org/officeDocument/2006/relationships/font" Target="fonts/Poppins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eaf5ea55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8eaf5ea55f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eb5dff18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8eb5dff189_0_2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eb5dff18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8eb5dff189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eaa10c4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8eaa10c466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eaa10c46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8eaa10c46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eaa10c46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8eaa10c466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eaf5ea55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8eaf5ea55f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eb5dff189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8eb5dff189_0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eb5dff18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8eb5dff189_0_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eaf5ea55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8eaf5ea55f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eaf5ea55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8eaf5ea55f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eaf5ea55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8eaf5ea55f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eb5dff18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8eb5dff189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eb5dff18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8eb5dff189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eb5dff18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8eb5dff189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eaf5ea55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8eaf5ea55f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eb5dff18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8eb5dff189_0_3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eb5dff18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8eb5dff189_0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eb5dff189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eb5dff189_0_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gif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1.png"/><Relationship Id="rId13" Type="http://schemas.openxmlformats.org/officeDocument/2006/relationships/image" Target="../media/image26.gif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9" Type="http://schemas.openxmlformats.org/officeDocument/2006/relationships/image" Target="../media/image2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34.gif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hyperlink" Target="https://www.youtube.com/channel/UCJtUOos_MwJa_Ewii-R3cJA" TargetMode="External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hyperlink" Target="https://www.ryansleeper.com/" TargetMode="External"/><Relationship Id="rId5" Type="http://schemas.openxmlformats.org/officeDocument/2006/relationships/image" Target="../media/image3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39.png"/><Relationship Id="rId5" Type="http://schemas.openxmlformats.org/officeDocument/2006/relationships/image" Target="../media/image28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38.png"/><Relationship Id="rId5" Type="http://schemas.openxmlformats.org/officeDocument/2006/relationships/image" Target="../media/image10.png"/><Relationship Id="rId6" Type="http://schemas.openxmlformats.org/officeDocument/2006/relationships/hyperlink" Target="https://shiny.rstudio.com/articles/google-analytics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42.png"/><Relationship Id="rId5" Type="http://schemas.openxmlformats.org/officeDocument/2006/relationships/hyperlink" Target="http://drive.google.com/file/d/1n6FZfb2JMF3igiIkYZl9Eax0ELjG1C47/view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37.gif"/><Relationship Id="rId5" Type="http://schemas.openxmlformats.org/officeDocument/2006/relationships/image" Target="../media/image33.png"/><Relationship Id="rId6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577625" y="1363850"/>
            <a:ext cx="5214600" cy="25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</a:pPr>
            <a:r>
              <a:rPr b="1" lang="pt-BR" sz="5000">
                <a:latin typeface="Poppins"/>
                <a:ea typeface="Poppins"/>
                <a:cs typeface="Poppins"/>
                <a:sym typeface="Poppins"/>
              </a:rPr>
              <a:t>Visualização de dados:</a:t>
            </a:r>
            <a:endParaRPr b="1" sz="5000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6682785" y="3963560"/>
            <a:ext cx="50043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pt-BR" sz="3000">
                <a:latin typeface="Poppins"/>
                <a:ea typeface="Poppins"/>
                <a:cs typeface="Poppins"/>
                <a:sym typeface="Poppins"/>
              </a:rPr>
              <a:t>seis</a:t>
            </a:r>
            <a:r>
              <a:rPr lang="pt-BR" sz="3000">
                <a:latin typeface="Poppins"/>
                <a:ea typeface="Poppins"/>
                <a:cs typeface="Poppins"/>
                <a:sym typeface="Poppins"/>
              </a:rPr>
              <a:t> dicas de o que fazer e o que não fazer</a:t>
            </a:r>
            <a:endParaRPr sz="3000"/>
          </a:p>
        </p:txBody>
      </p:sp>
      <p:pic>
        <p:nvPicPr>
          <p:cNvPr descr="Uma imagem contendo faca&#10;&#10;Descrição gerada automaticamente"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38" y="508650"/>
            <a:ext cx="5214711" cy="1470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3"/>
          <p:cNvGrpSpPr/>
          <p:nvPr/>
        </p:nvGrpSpPr>
        <p:grpSpPr>
          <a:xfrm>
            <a:off x="1524293" y="2049205"/>
            <a:ext cx="3940910" cy="2759570"/>
            <a:chOff x="1799550" y="2156325"/>
            <a:chExt cx="3935400" cy="2636700"/>
          </a:xfrm>
        </p:grpSpPr>
        <p:sp>
          <p:nvSpPr>
            <p:cNvPr id="88" name="Google Shape;88;p13"/>
            <p:cNvSpPr/>
            <p:nvPr/>
          </p:nvSpPr>
          <p:spPr>
            <a:xfrm>
              <a:off x="1799550" y="2156325"/>
              <a:ext cx="3935400" cy="2636700"/>
            </a:xfrm>
            <a:prstGeom prst="wedgeEllipseCallout">
              <a:avLst>
                <a:gd fmla="val -34640" name="adj1"/>
                <a:gd fmla="val 59045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2034461" y="2723666"/>
              <a:ext cx="3465600" cy="17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900">
                  <a:latin typeface="Poppins Light"/>
                  <a:ea typeface="Poppins Light"/>
                  <a:cs typeface="Poppins Light"/>
                  <a:sym typeface="Poppins Light"/>
                </a:rPr>
                <a:t>Eu sou a Gabriela Borges, cientista de dados no CIDACS/Fiocruz-BA</a:t>
              </a:r>
              <a:r>
                <a:rPr lang="pt-BR" sz="2000">
                  <a:latin typeface="Poppins Light"/>
                  <a:ea typeface="Poppins Light"/>
                  <a:cs typeface="Poppins Light"/>
                  <a:sym typeface="Poppins Light"/>
                </a:rPr>
                <a:t>.</a:t>
              </a:r>
              <a:endParaRPr sz="20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 b="16450" l="6536" r="31386" t="0"/>
          <a:stretch/>
        </p:blipFill>
        <p:spPr>
          <a:xfrm>
            <a:off x="226775" y="5055175"/>
            <a:ext cx="2883926" cy="21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725" y="5809651"/>
            <a:ext cx="762824" cy="998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Não se apegue a ferramentas</a:t>
            </a:r>
            <a:endParaRPr sz="4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Uma imagem contendo faca&#10;&#10;Descrição gerada automaticamente" id="262" name="Google Shape;2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4">
            <a:alphaModFix amt="57000"/>
          </a:blip>
          <a:srcRect b="13924" l="0" r="0" t="11011"/>
          <a:stretch/>
        </p:blipFill>
        <p:spPr>
          <a:xfrm>
            <a:off x="10733893" y="5287234"/>
            <a:ext cx="558394" cy="55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5">
            <a:alphaModFix amt="79000"/>
          </a:blip>
          <a:stretch>
            <a:fillRect/>
          </a:stretch>
        </p:blipFill>
        <p:spPr>
          <a:xfrm>
            <a:off x="11102889" y="5843952"/>
            <a:ext cx="729770" cy="72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>
            <a:off x="9966425" y="6273974"/>
            <a:ext cx="1093977" cy="2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11183778" y="4320650"/>
            <a:ext cx="790099" cy="79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>
          <a:blip r:embed="rId8">
            <a:alphaModFix amt="65000"/>
          </a:blip>
          <a:stretch>
            <a:fillRect/>
          </a:stretch>
        </p:blipFill>
        <p:spPr>
          <a:xfrm>
            <a:off x="11324996" y="5055874"/>
            <a:ext cx="507662" cy="507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2"/>
          <p:cNvGrpSpPr/>
          <p:nvPr/>
        </p:nvGrpSpPr>
        <p:grpSpPr>
          <a:xfrm>
            <a:off x="10158784" y="4643092"/>
            <a:ext cx="1132999" cy="1561491"/>
            <a:chOff x="9653759" y="3041800"/>
            <a:chExt cx="1888962" cy="2603353"/>
          </a:xfrm>
        </p:grpSpPr>
        <p:pic>
          <p:nvPicPr>
            <p:cNvPr id="269" name="Google Shape;269;p22"/>
            <p:cNvPicPr preferRelativeResize="0"/>
            <p:nvPr/>
          </p:nvPicPr>
          <p:blipFill>
            <a:blip r:embed="rId9">
              <a:alphaModFix amt="58000"/>
            </a:blip>
            <a:stretch>
              <a:fillRect/>
            </a:stretch>
          </p:blipFill>
          <p:spPr>
            <a:xfrm>
              <a:off x="10737065" y="3041800"/>
              <a:ext cx="805656" cy="932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2"/>
            <p:cNvPicPr preferRelativeResize="0"/>
            <p:nvPr/>
          </p:nvPicPr>
          <p:blipFill>
            <a:blip r:embed="rId10">
              <a:alphaModFix amt="58000"/>
            </a:blip>
            <a:stretch>
              <a:fillRect/>
            </a:stretch>
          </p:blipFill>
          <p:spPr>
            <a:xfrm>
              <a:off x="9653759" y="5043507"/>
              <a:ext cx="618094" cy="6016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" name="Google Shape;271;p22"/>
          <p:cNvPicPr preferRelativeResize="0"/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10239744" y="5110750"/>
            <a:ext cx="461444" cy="45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12">
            <a:alphaModFix amt="78000"/>
          </a:blip>
          <a:stretch>
            <a:fillRect/>
          </a:stretch>
        </p:blipFill>
        <p:spPr>
          <a:xfrm>
            <a:off x="10621357" y="5869611"/>
            <a:ext cx="604042" cy="45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 rotWithShape="1">
          <a:blip r:embed="rId13">
            <a:alphaModFix amt="84000"/>
          </a:blip>
          <a:srcRect b="0" l="4798" r="52925" t="0"/>
          <a:stretch/>
        </p:blipFill>
        <p:spPr>
          <a:xfrm>
            <a:off x="8542703" y="4696387"/>
            <a:ext cx="1306574" cy="17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/>
          <p:nvPr/>
        </p:nvSpPr>
        <p:spPr>
          <a:xfrm>
            <a:off x="2549800" y="5008601"/>
            <a:ext cx="3596400" cy="1470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2966350" y="5277400"/>
            <a:ext cx="2763300" cy="933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A melhor ferramenta é a ferramenta que você já sabe como usar!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926050" y="1989150"/>
            <a:ext cx="68439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Poppins"/>
                <a:ea typeface="Poppins"/>
                <a:cs typeface="Poppins"/>
                <a:sym typeface="Poppins"/>
              </a:rPr>
              <a:t>Intersecção - </a:t>
            </a:r>
            <a:r>
              <a:rPr lang="pt-BR" sz="1800">
                <a:latin typeface="Poppins"/>
                <a:ea typeface="Poppins"/>
                <a:cs typeface="Poppins"/>
                <a:sym typeface="Poppins"/>
              </a:rPr>
              <a:t>Diferentes ferramentas fazem </a:t>
            </a:r>
            <a:r>
              <a:rPr lang="pt-BR" sz="1800" u="sng">
                <a:latin typeface="Poppins"/>
                <a:ea typeface="Poppins"/>
                <a:cs typeface="Poppins"/>
                <a:sym typeface="Poppins"/>
              </a:rPr>
              <a:t>quase</a:t>
            </a:r>
            <a:r>
              <a:rPr lang="pt-BR" sz="1800">
                <a:latin typeface="Poppins"/>
                <a:ea typeface="Poppins"/>
                <a:cs typeface="Poppins"/>
                <a:sym typeface="Poppins"/>
              </a:rPr>
              <a:t> a mesma coisa.</a:t>
            </a: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Curva de aprendizado - </a:t>
            </a:r>
            <a:r>
              <a:rPr lang="pt-BR" sz="1800">
                <a:latin typeface="Poppins"/>
                <a:ea typeface="Poppins"/>
                <a:cs typeface="Poppins"/>
                <a:sym typeface="Poppins"/>
              </a:rPr>
              <a:t>Introduz mais conceitos desconhecidos e pode atrasar a jornada de transformar a ideia em um produto.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Procrastinação Produtiva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Não se apegue a ferramentas</a:t>
            </a:r>
            <a:endParaRPr sz="4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Uma imagem contendo faca&#10;&#10;Descrição gerada automaticamente" id="282" name="Google Shape;2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 rotWithShape="1">
          <a:blip r:embed="rId4">
            <a:alphaModFix/>
          </a:blip>
          <a:srcRect b="0" l="0" r="0" t="10104"/>
          <a:stretch/>
        </p:blipFill>
        <p:spPr>
          <a:xfrm>
            <a:off x="3388650" y="2402725"/>
            <a:ext cx="5550900" cy="3680400"/>
          </a:xfrm>
          <a:prstGeom prst="roundRect">
            <a:avLst>
              <a:gd fmla="val 7691" name="adj"/>
            </a:avLst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5712" y="5753275"/>
            <a:ext cx="407101" cy="402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23"/>
          <p:cNvGrpSpPr/>
          <p:nvPr/>
        </p:nvGrpSpPr>
        <p:grpSpPr>
          <a:xfrm>
            <a:off x="2979075" y="5638513"/>
            <a:ext cx="2711700" cy="632400"/>
            <a:chOff x="741725" y="2565675"/>
            <a:chExt cx="2711700" cy="632400"/>
          </a:xfrm>
        </p:grpSpPr>
        <p:sp>
          <p:nvSpPr>
            <p:cNvPr id="286" name="Google Shape;286;p23"/>
            <p:cNvSpPr/>
            <p:nvPr/>
          </p:nvSpPr>
          <p:spPr>
            <a:xfrm>
              <a:off x="741725" y="2565675"/>
              <a:ext cx="2711700" cy="632400"/>
            </a:xfrm>
            <a:prstGeom prst="roundRect">
              <a:avLst>
                <a:gd fmla="val 16667" name="adj"/>
              </a:avLst>
            </a:prstGeom>
            <a:solidFill>
              <a:srgbClr val="FAFAFA"/>
            </a:solidFill>
            <a:ln>
              <a:noFill/>
            </a:ln>
            <a:effectLst>
              <a:outerShdw blurRad="57150" rotWithShape="0" algn="bl" dir="5400000" dist="19050">
                <a:srgbClr val="CCCCCC">
                  <a:alpha val="4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7" name="Google Shape;287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5200" y="2591950"/>
              <a:ext cx="768071" cy="57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3"/>
            <p:cNvPicPr preferRelativeResize="0"/>
            <p:nvPr/>
          </p:nvPicPr>
          <p:blipFill rotWithShape="1">
            <a:blip r:embed="rId7">
              <a:alphaModFix/>
            </a:blip>
            <a:srcRect b="10" l="0" r="47067" t="0"/>
            <a:stretch/>
          </p:blipFill>
          <p:spPr>
            <a:xfrm>
              <a:off x="1593275" y="2680450"/>
              <a:ext cx="1653299" cy="402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23"/>
          <p:cNvSpPr txBox="1"/>
          <p:nvPr/>
        </p:nvSpPr>
        <p:spPr>
          <a:xfrm>
            <a:off x="3494850" y="1989150"/>
            <a:ext cx="5338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oppins SemiBold"/>
                <a:ea typeface="Poppins SemiBold"/>
                <a:cs typeface="Poppins SemiBold"/>
                <a:sym typeface="Poppins SemiBold"/>
              </a:rPr>
              <a:t>Número de casos de COVID-19 nos bairros de Salvador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Não se apegue a ferramentas</a:t>
            </a:r>
            <a:endParaRPr sz="4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Uma imagem contendo faca&#10;&#10;Descrição gerada automaticamente" id="295" name="Google Shape;2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638" y="2191175"/>
            <a:ext cx="6405300" cy="3536700"/>
          </a:xfrm>
          <a:prstGeom prst="roundRect">
            <a:avLst>
              <a:gd fmla="val 10413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4186" y="5104729"/>
            <a:ext cx="629902" cy="62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7213" y="1989142"/>
            <a:ext cx="6816600" cy="3834300"/>
          </a:xfrm>
          <a:prstGeom prst="roundRect">
            <a:avLst>
              <a:gd fmla="val 7656" name="adj"/>
            </a:avLst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6712" y="5572975"/>
            <a:ext cx="407101" cy="4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7348" r="70403" t="0"/>
          <a:stretch/>
        </p:blipFill>
        <p:spPr>
          <a:xfrm>
            <a:off x="2497913" y="5372713"/>
            <a:ext cx="2862300" cy="803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CCCCCC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/>
          <p:nvPr/>
        </p:nvSpPr>
        <p:spPr>
          <a:xfrm>
            <a:off x="2222750" y="4618600"/>
            <a:ext cx="3596400" cy="1690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Evite o </a:t>
            </a:r>
            <a:r>
              <a:rPr i="1" lang="pt-BR" sz="4300">
                <a:latin typeface="Poppins"/>
                <a:ea typeface="Poppins"/>
                <a:cs typeface="Poppins"/>
                <a:sym typeface="Poppins"/>
              </a:rPr>
              <a:t>style</a:t>
            </a: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 padrão das bibliotecas</a:t>
            </a:r>
            <a:endParaRPr sz="4300"/>
          </a:p>
        </p:txBody>
      </p:sp>
      <p:pic>
        <p:nvPicPr>
          <p:cNvPr descr="Uma imagem contendo faca&#10;&#10;Descrição gerada automaticamente" id="307" name="Google Shape;3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/>
          <p:cNvSpPr/>
          <p:nvPr/>
        </p:nvSpPr>
        <p:spPr>
          <a:xfrm>
            <a:off x="2639300" y="4936975"/>
            <a:ext cx="2763300" cy="1063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Poppins"/>
                <a:ea typeface="Poppins"/>
                <a:cs typeface="Poppins"/>
                <a:sym typeface="Poppins"/>
              </a:rPr>
              <a:t>“…without balancing quality of your data with a quality design, your data visualization will never reach its full potential.”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/>
              </a:rPr>
              <a:t>Ryan Sleeper</a:t>
            </a:r>
            <a:r>
              <a:rPr lang="pt-B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9" name="Google Shape;309;p25"/>
          <p:cNvPicPr preferRelativeResize="0"/>
          <p:nvPr/>
        </p:nvPicPr>
        <p:blipFill rotWithShape="1">
          <a:blip r:embed="rId5">
            <a:alphaModFix/>
          </a:blip>
          <a:srcRect b="0" l="0" r="52242" t="0"/>
          <a:stretch/>
        </p:blipFill>
        <p:spPr>
          <a:xfrm>
            <a:off x="8844550" y="3882825"/>
            <a:ext cx="3347450" cy="39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5"/>
          <p:cNvSpPr txBox="1"/>
          <p:nvPr/>
        </p:nvSpPr>
        <p:spPr>
          <a:xfrm>
            <a:off x="599000" y="1943325"/>
            <a:ext cx="6843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Poppins"/>
                <a:ea typeface="Poppins"/>
                <a:cs typeface="Poppins"/>
                <a:sym typeface="Poppins"/>
              </a:rPr>
              <a:t>Em ciência de dados, credibilidade e confiança é crucial e fŕagil.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oppins"/>
                <a:ea typeface="Poppins"/>
                <a:cs typeface="Poppins"/>
                <a:sym typeface="Poppins"/>
              </a:rPr>
              <a:t>Estilo e formato é uma das maneiras mais fáceis de parecer profissional e construir confiança!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O objetivo é ser entendido e engajar!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faca&#10;&#10;Descrição gerada automaticamente" id="315" name="Google Shape;3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450" y="2503944"/>
            <a:ext cx="6407100" cy="3480600"/>
          </a:xfrm>
          <a:prstGeom prst="roundRect">
            <a:avLst>
              <a:gd fmla="val 694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2125" y="5324575"/>
            <a:ext cx="849950" cy="9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6"/>
          <p:cNvSpPr/>
          <p:nvPr/>
        </p:nvSpPr>
        <p:spPr>
          <a:xfrm>
            <a:off x="5465787" y="2282925"/>
            <a:ext cx="1260425" cy="371947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Antes</a:t>
            </a:r>
            <a:endParaRPr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9" name="Google Shape;319;p26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Evite o </a:t>
            </a:r>
            <a:r>
              <a:rPr i="1" lang="pt-BR" sz="4300">
                <a:latin typeface="Poppins"/>
                <a:ea typeface="Poppins"/>
                <a:cs typeface="Poppins"/>
                <a:sym typeface="Poppins"/>
              </a:rPr>
              <a:t>style</a:t>
            </a: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 padrão das bibliotecas</a:t>
            </a:r>
            <a:endParaRPr sz="4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faca&#10;&#10;Descrição gerada automaticamente" id="324" name="Google Shape;3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27"/>
          <p:cNvGrpSpPr/>
          <p:nvPr/>
        </p:nvGrpSpPr>
        <p:grpSpPr>
          <a:xfrm>
            <a:off x="2330574" y="2151332"/>
            <a:ext cx="7531430" cy="4157588"/>
            <a:chOff x="7454125" y="4158627"/>
            <a:chExt cx="4402800" cy="2430485"/>
          </a:xfrm>
        </p:grpSpPr>
        <p:pic>
          <p:nvPicPr>
            <p:cNvPr id="326" name="Google Shape;32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54125" y="4375712"/>
              <a:ext cx="4402800" cy="2213400"/>
            </a:xfrm>
            <a:prstGeom prst="roundRect">
              <a:avLst>
                <a:gd fmla="val 6657" name="adj"/>
              </a:avLst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27" name="Google Shape;327;p27"/>
            <p:cNvSpPr/>
            <p:nvPr/>
          </p:nvSpPr>
          <p:spPr>
            <a:xfrm>
              <a:off x="9234100" y="4158627"/>
              <a:ext cx="942300" cy="246900"/>
            </a:xfrm>
            <a:prstGeom prst="rect">
              <a:avLst/>
            </a:prstGeom>
            <a:solidFill>
              <a:srgbClr val="274E1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Depois</a:t>
              </a:r>
              <a:endParaRPr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grpSp>
        <p:nvGrpSpPr>
          <p:cNvPr id="328" name="Google Shape;328;p27"/>
          <p:cNvGrpSpPr/>
          <p:nvPr/>
        </p:nvGrpSpPr>
        <p:grpSpPr>
          <a:xfrm>
            <a:off x="9108590" y="5231682"/>
            <a:ext cx="1103538" cy="1192546"/>
            <a:chOff x="9145615" y="5379782"/>
            <a:chExt cx="1103538" cy="1192546"/>
          </a:xfrm>
        </p:grpSpPr>
        <p:pic>
          <p:nvPicPr>
            <p:cNvPr id="329" name="Google Shape;329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45615" y="5639462"/>
              <a:ext cx="805656" cy="932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31059" y="5379782"/>
              <a:ext cx="618094" cy="6016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27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Evite o </a:t>
            </a:r>
            <a:r>
              <a:rPr i="1" lang="pt-BR" sz="4300">
                <a:latin typeface="Poppins"/>
                <a:ea typeface="Poppins"/>
                <a:cs typeface="Poppins"/>
                <a:sym typeface="Poppins"/>
              </a:rPr>
              <a:t>style</a:t>
            </a: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 padrão das bibliotecas</a:t>
            </a:r>
            <a:endParaRPr sz="4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Um gráfico, uma pergunta</a:t>
            </a:r>
            <a:endParaRPr sz="4300"/>
          </a:p>
        </p:txBody>
      </p:sp>
      <p:pic>
        <p:nvPicPr>
          <p:cNvPr descr="Uma imagem contendo faca&#10;&#10;Descrição gerada automaticamente" id="337" name="Google Shape;3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8"/>
          <p:cNvSpPr txBox="1"/>
          <p:nvPr/>
        </p:nvSpPr>
        <p:spPr>
          <a:xfrm>
            <a:off x="1062600" y="2385000"/>
            <a:ext cx="10276200" cy="3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Nem todos os dados </a:t>
            </a: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têm</a:t>
            </a: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 importância igual</a:t>
            </a:r>
            <a:br>
              <a:rPr b="1" lang="pt-BR" sz="1800">
                <a:latin typeface="Poppins"/>
                <a:ea typeface="Poppins"/>
                <a:cs typeface="Poppins"/>
                <a:sym typeface="Poppins"/>
              </a:rPr>
            </a:br>
            <a:r>
              <a:rPr lang="pt-BR" sz="1800">
                <a:latin typeface="Poppins"/>
                <a:ea typeface="Poppins"/>
                <a:cs typeface="Poppins"/>
                <a:sym typeface="Poppins"/>
              </a:rPr>
              <a:t>Você deve conhecer os detalhes, o público não. Se desfaça de componentes desnecessários.</a:t>
            </a:r>
            <a:br>
              <a:rPr b="1" lang="pt-BR" sz="1800">
                <a:latin typeface="Poppins"/>
                <a:ea typeface="Poppins"/>
                <a:cs typeface="Poppins"/>
                <a:sym typeface="Poppins"/>
              </a:rPr>
            </a:b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800">
                <a:latin typeface="Poppins"/>
                <a:ea typeface="Poppins"/>
                <a:cs typeface="Poppins"/>
                <a:sym typeface="Poppins"/>
              </a:rPr>
            </a:b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Focalize a atenção do leitor</a:t>
            </a: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r>
              <a:rPr lang="pt-BR" sz="1800">
                <a:latin typeface="Poppins"/>
                <a:ea typeface="Poppins"/>
                <a:cs typeface="Poppins"/>
                <a:sym typeface="Poppins"/>
              </a:rPr>
              <a:t>Utilize contraste e cores para focalizar a atenção do leitor de maneira que responda a pergunta.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/>
          <p:nvPr/>
        </p:nvSpPr>
        <p:spPr>
          <a:xfrm>
            <a:off x="1744625" y="2054400"/>
            <a:ext cx="9482400" cy="437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Um gráfico, uma pergunta</a:t>
            </a:r>
            <a:endParaRPr sz="4300"/>
          </a:p>
        </p:txBody>
      </p:sp>
      <p:pic>
        <p:nvPicPr>
          <p:cNvPr descr="Uma imagem contendo faca&#10;&#10;Descrição gerada automaticamente" id="345" name="Google Shape;3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29"/>
          <p:cNvGrpSpPr/>
          <p:nvPr/>
        </p:nvGrpSpPr>
        <p:grpSpPr>
          <a:xfrm>
            <a:off x="1818775" y="2201138"/>
            <a:ext cx="9334100" cy="4077825"/>
            <a:chOff x="1658575" y="2230900"/>
            <a:chExt cx="9334100" cy="4077825"/>
          </a:xfrm>
        </p:grpSpPr>
        <p:grpSp>
          <p:nvGrpSpPr>
            <p:cNvPr id="347" name="Google Shape;347;p29"/>
            <p:cNvGrpSpPr/>
            <p:nvPr/>
          </p:nvGrpSpPr>
          <p:grpSpPr>
            <a:xfrm>
              <a:off x="3460701" y="2759975"/>
              <a:ext cx="6712053" cy="2755669"/>
              <a:chOff x="3772864" y="2208391"/>
              <a:chExt cx="6944700" cy="2851184"/>
            </a:xfrm>
          </p:grpSpPr>
          <p:sp>
            <p:nvSpPr>
              <p:cNvPr id="348" name="Google Shape;348;p29"/>
              <p:cNvSpPr/>
              <p:nvPr/>
            </p:nvSpPr>
            <p:spPr>
              <a:xfrm>
                <a:off x="3772864" y="2208391"/>
                <a:ext cx="4638900" cy="283800"/>
              </a:xfrm>
              <a:prstGeom prst="rect">
                <a:avLst/>
              </a:prstGeom>
              <a:solidFill>
                <a:srgbClr val="351C75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9"/>
              <p:cNvSpPr/>
              <p:nvPr/>
            </p:nvSpPr>
            <p:spPr>
              <a:xfrm>
                <a:off x="3772864" y="2570368"/>
                <a:ext cx="6944700" cy="283800"/>
              </a:xfrm>
              <a:prstGeom prst="rect">
                <a:avLst/>
              </a:prstGeom>
              <a:solidFill>
                <a:srgbClr val="F6B26B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9"/>
              <p:cNvSpPr/>
              <p:nvPr/>
            </p:nvSpPr>
            <p:spPr>
              <a:xfrm>
                <a:off x="3772875" y="2940038"/>
                <a:ext cx="2116800" cy="283800"/>
              </a:xfrm>
              <a:prstGeom prst="rect">
                <a:avLst/>
              </a:prstGeom>
              <a:solidFill>
                <a:srgbClr val="E06666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9"/>
              <p:cNvSpPr/>
              <p:nvPr/>
            </p:nvSpPr>
            <p:spPr>
              <a:xfrm>
                <a:off x="3772875" y="3311863"/>
                <a:ext cx="748500" cy="283800"/>
              </a:xfrm>
              <a:prstGeom prst="rect">
                <a:avLst/>
              </a:prstGeom>
              <a:solidFill>
                <a:srgbClr val="D5A6BD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9"/>
              <p:cNvSpPr/>
              <p:nvPr/>
            </p:nvSpPr>
            <p:spPr>
              <a:xfrm>
                <a:off x="3772875" y="3687988"/>
                <a:ext cx="1213200" cy="283800"/>
              </a:xfrm>
              <a:prstGeom prst="rect">
                <a:avLst/>
              </a:prstGeom>
              <a:solidFill>
                <a:srgbClr val="6FA8DC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9"/>
              <p:cNvSpPr/>
              <p:nvPr/>
            </p:nvSpPr>
            <p:spPr>
              <a:xfrm>
                <a:off x="3772875" y="4038300"/>
                <a:ext cx="1720800" cy="283800"/>
              </a:xfrm>
              <a:prstGeom prst="rect">
                <a:avLst/>
              </a:prstGeom>
              <a:solidFill>
                <a:srgbClr val="F9CB9C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9"/>
              <p:cNvSpPr/>
              <p:nvPr/>
            </p:nvSpPr>
            <p:spPr>
              <a:xfrm>
                <a:off x="3772875" y="4405825"/>
                <a:ext cx="3588300" cy="2838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9"/>
              <p:cNvSpPr/>
              <p:nvPr/>
            </p:nvSpPr>
            <p:spPr>
              <a:xfrm>
                <a:off x="3772875" y="4775775"/>
                <a:ext cx="2538300" cy="283800"/>
              </a:xfrm>
              <a:prstGeom prst="rect">
                <a:avLst/>
              </a:prstGeom>
              <a:solidFill>
                <a:srgbClr val="660000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" name="Google Shape;356;p29"/>
            <p:cNvSpPr txBox="1"/>
            <p:nvPr/>
          </p:nvSpPr>
          <p:spPr>
            <a:xfrm>
              <a:off x="1951150" y="5177925"/>
              <a:ext cx="14541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Poppins"/>
                  <a:ea typeface="Poppins"/>
                  <a:cs typeface="Poppins"/>
                  <a:sym typeface="Poppins"/>
                </a:rPr>
                <a:t>Menor que 1 ano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7" name="Google Shape;357;p29"/>
            <p:cNvSpPr txBox="1"/>
            <p:nvPr/>
          </p:nvSpPr>
          <p:spPr>
            <a:xfrm>
              <a:off x="1951150" y="4837250"/>
              <a:ext cx="14541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Poppins"/>
                  <a:ea typeface="Poppins"/>
                  <a:cs typeface="Poppins"/>
                  <a:sym typeface="Poppins"/>
                </a:rPr>
                <a:t>1 a 4 anos</a:t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8" name="Google Shape;358;p29"/>
            <p:cNvSpPr txBox="1"/>
            <p:nvPr/>
          </p:nvSpPr>
          <p:spPr>
            <a:xfrm>
              <a:off x="1951150" y="4449950"/>
              <a:ext cx="14541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Poppins Medium"/>
                  <a:ea typeface="Poppins Medium"/>
                  <a:cs typeface="Poppins Medium"/>
                  <a:sym typeface="Poppins Medium"/>
                </a:rPr>
                <a:t>5 a 9 anos</a:t>
              </a:r>
              <a:endParaRPr sz="1200"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59" name="Google Shape;359;p29"/>
            <p:cNvSpPr txBox="1"/>
            <p:nvPr/>
          </p:nvSpPr>
          <p:spPr>
            <a:xfrm>
              <a:off x="1951150" y="3747925"/>
              <a:ext cx="14541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Poppins Medium"/>
                  <a:ea typeface="Poppins Medium"/>
                  <a:cs typeface="Poppins Medium"/>
                  <a:sym typeface="Poppins Medium"/>
                </a:rPr>
                <a:t>15 a 17 anos</a:t>
              </a:r>
              <a:endParaRPr sz="1200"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60" name="Google Shape;360;p29"/>
            <p:cNvSpPr txBox="1"/>
            <p:nvPr/>
          </p:nvSpPr>
          <p:spPr>
            <a:xfrm>
              <a:off x="1951150" y="4100800"/>
              <a:ext cx="14541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Poppins Medium"/>
                  <a:ea typeface="Poppins Medium"/>
                  <a:cs typeface="Poppins Medium"/>
                  <a:sym typeface="Poppins Medium"/>
                </a:rPr>
                <a:t>10 a 14 anos</a:t>
              </a:r>
              <a:endParaRPr sz="1200"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61" name="Google Shape;361;p29"/>
            <p:cNvSpPr txBox="1"/>
            <p:nvPr/>
          </p:nvSpPr>
          <p:spPr>
            <a:xfrm>
              <a:off x="1951150" y="3427050"/>
              <a:ext cx="14541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Poppins Medium"/>
                  <a:ea typeface="Poppins Medium"/>
                  <a:cs typeface="Poppins Medium"/>
                  <a:sym typeface="Poppins Medium"/>
                </a:rPr>
                <a:t>18 a 24 anos</a:t>
              </a:r>
              <a:endParaRPr sz="1200"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62" name="Google Shape;362;p29"/>
            <p:cNvSpPr txBox="1"/>
            <p:nvPr/>
          </p:nvSpPr>
          <p:spPr>
            <a:xfrm>
              <a:off x="1951150" y="3057625"/>
              <a:ext cx="14541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Poppins Medium"/>
                  <a:ea typeface="Poppins Medium"/>
                  <a:cs typeface="Poppins Medium"/>
                  <a:sym typeface="Poppins Medium"/>
                </a:rPr>
                <a:t>25 a 49 anos</a:t>
              </a:r>
              <a:endParaRPr sz="1200"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63" name="Google Shape;363;p29"/>
            <p:cNvSpPr txBox="1"/>
            <p:nvPr/>
          </p:nvSpPr>
          <p:spPr>
            <a:xfrm>
              <a:off x="1658575" y="2689425"/>
              <a:ext cx="17466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Poppins Medium"/>
                  <a:ea typeface="Poppins Medium"/>
                  <a:cs typeface="Poppins Medium"/>
                  <a:sym typeface="Poppins Medium"/>
                </a:rPr>
                <a:t>50 anos ou mais</a:t>
              </a:r>
              <a:endParaRPr sz="1200"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64" name="Google Shape;364;p29"/>
            <p:cNvSpPr txBox="1"/>
            <p:nvPr/>
          </p:nvSpPr>
          <p:spPr>
            <a:xfrm>
              <a:off x="5445550" y="5201175"/>
              <a:ext cx="6321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10%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9"/>
            <p:cNvSpPr txBox="1"/>
            <p:nvPr/>
          </p:nvSpPr>
          <p:spPr>
            <a:xfrm>
              <a:off x="6500675" y="4837250"/>
              <a:ext cx="6321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14%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9"/>
            <p:cNvSpPr txBox="1"/>
            <p:nvPr/>
          </p:nvSpPr>
          <p:spPr>
            <a:xfrm>
              <a:off x="1951150" y="2230900"/>
              <a:ext cx="82215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latin typeface="Poppins"/>
                  <a:ea typeface="Poppins"/>
                  <a:cs typeface="Poppins"/>
                  <a:sym typeface="Poppins"/>
                </a:rPr>
                <a:t>Faixa Etária da população da Coorte de 100 Milhões</a:t>
              </a:r>
              <a:endParaRPr b="1"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7" name="Google Shape;367;p29"/>
            <p:cNvSpPr txBox="1"/>
            <p:nvPr/>
          </p:nvSpPr>
          <p:spPr>
            <a:xfrm>
              <a:off x="9592275" y="3080875"/>
              <a:ext cx="6321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30%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9"/>
            <p:cNvSpPr txBox="1"/>
            <p:nvPr/>
          </p:nvSpPr>
          <p:spPr>
            <a:xfrm>
              <a:off x="4977650" y="3450300"/>
              <a:ext cx="6321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9%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9"/>
            <p:cNvSpPr txBox="1"/>
            <p:nvPr/>
          </p:nvSpPr>
          <p:spPr>
            <a:xfrm>
              <a:off x="3641425" y="3771175"/>
              <a:ext cx="6321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4%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9"/>
            <p:cNvSpPr txBox="1"/>
            <p:nvPr/>
          </p:nvSpPr>
          <p:spPr>
            <a:xfrm>
              <a:off x="4080275" y="4135225"/>
              <a:ext cx="6321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7%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9"/>
            <p:cNvSpPr txBox="1"/>
            <p:nvPr/>
          </p:nvSpPr>
          <p:spPr>
            <a:xfrm>
              <a:off x="4568250" y="4473200"/>
              <a:ext cx="6321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8%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9"/>
            <p:cNvSpPr txBox="1"/>
            <p:nvPr/>
          </p:nvSpPr>
          <p:spPr>
            <a:xfrm>
              <a:off x="7343950" y="2712675"/>
              <a:ext cx="6321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18%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3" name="Google Shape;373;p29"/>
            <p:cNvCxnSpPr/>
            <p:nvPr/>
          </p:nvCxnSpPr>
          <p:spPr>
            <a:xfrm>
              <a:off x="3448350" y="5642575"/>
              <a:ext cx="7185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" name="Google Shape;374;p29"/>
            <p:cNvSpPr txBox="1"/>
            <p:nvPr/>
          </p:nvSpPr>
          <p:spPr>
            <a:xfrm>
              <a:off x="9729975" y="5874025"/>
              <a:ext cx="1262700" cy="43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latin typeface="Calibri"/>
                  <a:ea typeface="Calibri"/>
                  <a:cs typeface="Calibri"/>
                  <a:sym typeface="Calibri"/>
                </a:rPr>
                <a:t>% de válidos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9"/>
            <p:cNvSpPr txBox="1"/>
            <p:nvPr/>
          </p:nvSpPr>
          <p:spPr>
            <a:xfrm>
              <a:off x="3282500" y="5581225"/>
              <a:ext cx="473400" cy="43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Calibri"/>
                  <a:ea typeface="Calibri"/>
                  <a:cs typeface="Calibri"/>
                  <a:sym typeface="Calibri"/>
                </a:rPr>
                <a:t>0%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9"/>
            <p:cNvSpPr txBox="1"/>
            <p:nvPr/>
          </p:nvSpPr>
          <p:spPr>
            <a:xfrm>
              <a:off x="5682550" y="5566375"/>
              <a:ext cx="632100" cy="43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pt-BR" sz="1200">
                  <a:latin typeface="Calibri"/>
                  <a:ea typeface="Calibri"/>
                  <a:cs typeface="Calibri"/>
                  <a:sym typeface="Calibri"/>
                </a:rPr>
                <a:t>0%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9"/>
            <p:cNvSpPr txBox="1"/>
            <p:nvPr/>
          </p:nvSpPr>
          <p:spPr>
            <a:xfrm>
              <a:off x="8070700" y="5566375"/>
              <a:ext cx="632100" cy="43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pt-BR" sz="1200">
                  <a:latin typeface="Calibri"/>
                  <a:ea typeface="Calibri"/>
                  <a:cs typeface="Calibri"/>
                  <a:sym typeface="Calibri"/>
                </a:rPr>
                <a:t>0%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9"/>
            <p:cNvSpPr txBox="1"/>
            <p:nvPr/>
          </p:nvSpPr>
          <p:spPr>
            <a:xfrm>
              <a:off x="10172650" y="5581225"/>
              <a:ext cx="632100" cy="43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Calibri"/>
                  <a:ea typeface="Calibri"/>
                  <a:cs typeface="Calibri"/>
                  <a:sym typeface="Calibri"/>
                </a:rPr>
                <a:t>30</a:t>
              </a:r>
              <a:r>
                <a:rPr lang="pt-BR" sz="1200">
                  <a:latin typeface="Calibri"/>
                  <a:ea typeface="Calibri"/>
                  <a:cs typeface="Calibri"/>
                  <a:sym typeface="Calibri"/>
                </a:rPr>
                <a:t>%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" name="Google Shape;379;p29"/>
          <p:cNvSpPr/>
          <p:nvPr/>
        </p:nvSpPr>
        <p:spPr>
          <a:xfrm>
            <a:off x="5855687" y="1794850"/>
            <a:ext cx="1260300" cy="3720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Antes</a:t>
            </a:r>
            <a:endParaRPr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Um gráfico, uma pergunta</a:t>
            </a:r>
            <a:endParaRPr sz="4300"/>
          </a:p>
        </p:txBody>
      </p:sp>
      <p:pic>
        <p:nvPicPr>
          <p:cNvPr descr="Uma imagem contendo faca&#10;&#10;Descrição gerada automaticamente" id="385" name="Google Shape;3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30"/>
          <p:cNvGrpSpPr/>
          <p:nvPr/>
        </p:nvGrpSpPr>
        <p:grpSpPr>
          <a:xfrm>
            <a:off x="1744625" y="2054400"/>
            <a:ext cx="8785500" cy="4156200"/>
            <a:chOff x="2001150" y="2192075"/>
            <a:chExt cx="8785500" cy="4156200"/>
          </a:xfrm>
        </p:grpSpPr>
        <p:sp>
          <p:nvSpPr>
            <p:cNvPr id="387" name="Google Shape;387;p30"/>
            <p:cNvSpPr/>
            <p:nvPr/>
          </p:nvSpPr>
          <p:spPr>
            <a:xfrm>
              <a:off x="2001150" y="2192075"/>
              <a:ext cx="8785500" cy="4156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" name="Google Shape;388;p30"/>
            <p:cNvGrpSpPr/>
            <p:nvPr/>
          </p:nvGrpSpPr>
          <p:grpSpPr>
            <a:xfrm>
              <a:off x="2069625" y="2468750"/>
              <a:ext cx="8565800" cy="3533888"/>
              <a:chOff x="1658575" y="2031338"/>
              <a:chExt cx="8565800" cy="3533888"/>
            </a:xfrm>
          </p:grpSpPr>
          <p:grpSp>
            <p:nvGrpSpPr>
              <p:cNvPr id="389" name="Google Shape;389;p30"/>
              <p:cNvGrpSpPr/>
              <p:nvPr/>
            </p:nvGrpSpPr>
            <p:grpSpPr>
              <a:xfrm>
                <a:off x="3460701" y="2759975"/>
                <a:ext cx="6712053" cy="2755669"/>
                <a:chOff x="3772864" y="2208391"/>
                <a:chExt cx="6944700" cy="2851184"/>
              </a:xfrm>
            </p:grpSpPr>
            <p:sp>
              <p:nvSpPr>
                <p:cNvPr id="390" name="Google Shape;390;p30"/>
                <p:cNvSpPr/>
                <p:nvPr/>
              </p:nvSpPr>
              <p:spPr>
                <a:xfrm>
                  <a:off x="3772864" y="2208391"/>
                  <a:ext cx="4638900" cy="2838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0"/>
                <p:cNvSpPr/>
                <p:nvPr/>
              </p:nvSpPr>
              <p:spPr>
                <a:xfrm>
                  <a:off x="3772864" y="2570368"/>
                  <a:ext cx="6944700" cy="2838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30"/>
                <p:cNvSpPr/>
                <p:nvPr/>
              </p:nvSpPr>
              <p:spPr>
                <a:xfrm>
                  <a:off x="3772875" y="2940038"/>
                  <a:ext cx="2116800" cy="2838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30"/>
                <p:cNvSpPr/>
                <p:nvPr/>
              </p:nvSpPr>
              <p:spPr>
                <a:xfrm>
                  <a:off x="3772875" y="3311863"/>
                  <a:ext cx="748500" cy="2838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30"/>
                <p:cNvSpPr/>
                <p:nvPr/>
              </p:nvSpPr>
              <p:spPr>
                <a:xfrm>
                  <a:off x="3772875" y="3687988"/>
                  <a:ext cx="1213200" cy="2838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30"/>
                <p:cNvSpPr/>
                <p:nvPr/>
              </p:nvSpPr>
              <p:spPr>
                <a:xfrm>
                  <a:off x="3772875" y="4038300"/>
                  <a:ext cx="1720800" cy="283800"/>
                </a:xfrm>
                <a:prstGeom prst="rect">
                  <a:avLst/>
                </a:prstGeom>
                <a:solidFill>
                  <a:srgbClr val="CCCCCC"/>
                </a:solidFill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30"/>
                <p:cNvSpPr/>
                <p:nvPr/>
              </p:nvSpPr>
              <p:spPr>
                <a:xfrm>
                  <a:off x="3772875" y="4405825"/>
                  <a:ext cx="3588300" cy="283800"/>
                </a:xfrm>
                <a:prstGeom prst="rect">
                  <a:avLst/>
                </a:prstGeom>
                <a:solidFill>
                  <a:srgbClr val="660000"/>
                </a:solidFill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30"/>
                <p:cNvSpPr/>
                <p:nvPr/>
              </p:nvSpPr>
              <p:spPr>
                <a:xfrm>
                  <a:off x="3772875" y="4775775"/>
                  <a:ext cx="2538300" cy="283800"/>
                </a:xfrm>
                <a:prstGeom prst="rect">
                  <a:avLst/>
                </a:prstGeom>
                <a:solidFill>
                  <a:srgbClr val="660000"/>
                </a:solidFill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8" name="Google Shape;398;p30"/>
              <p:cNvSpPr txBox="1"/>
              <p:nvPr/>
            </p:nvSpPr>
            <p:spPr>
              <a:xfrm>
                <a:off x="1951150" y="5177925"/>
                <a:ext cx="14541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ExtraBold"/>
                    <a:ea typeface="Poppins ExtraBold"/>
                    <a:cs typeface="Poppins ExtraBold"/>
                    <a:sym typeface="Poppins ExtraBold"/>
                  </a:rPr>
                  <a:t>Menor que 1 ano</a:t>
                </a:r>
                <a:endParaRPr sz="1200">
                  <a:latin typeface="Poppins ExtraBold"/>
                  <a:ea typeface="Poppins ExtraBold"/>
                  <a:cs typeface="Poppins ExtraBold"/>
                  <a:sym typeface="Poppins ExtraBold"/>
                </a:endParaRPr>
              </a:p>
            </p:txBody>
          </p:sp>
          <p:sp>
            <p:nvSpPr>
              <p:cNvPr id="399" name="Google Shape;399;p30"/>
              <p:cNvSpPr txBox="1"/>
              <p:nvPr/>
            </p:nvSpPr>
            <p:spPr>
              <a:xfrm>
                <a:off x="1951150" y="4837250"/>
                <a:ext cx="14541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ExtraBold"/>
                    <a:ea typeface="Poppins ExtraBold"/>
                    <a:cs typeface="Poppins ExtraBold"/>
                    <a:sym typeface="Poppins ExtraBold"/>
                  </a:rPr>
                  <a:t>1 a 4 anos</a:t>
                </a:r>
                <a:endParaRPr sz="1200">
                  <a:latin typeface="Poppins ExtraBold"/>
                  <a:ea typeface="Poppins ExtraBold"/>
                  <a:cs typeface="Poppins ExtraBold"/>
                  <a:sym typeface="Poppins ExtraBold"/>
                </a:endParaRPr>
              </a:p>
            </p:txBody>
          </p:sp>
          <p:sp>
            <p:nvSpPr>
              <p:cNvPr id="400" name="Google Shape;400;p30"/>
              <p:cNvSpPr txBox="1"/>
              <p:nvPr/>
            </p:nvSpPr>
            <p:spPr>
              <a:xfrm>
                <a:off x="1951150" y="4449950"/>
                <a:ext cx="14541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Medium"/>
                    <a:ea typeface="Poppins Medium"/>
                    <a:cs typeface="Poppins Medium"/>
                    <a:sym typeface="Poppins Medium"/>
                  </a:rPr>
                  <a:t>5 a 9</a:t>
                </a:r>
                <a:r>
                  <a:rPr lang="pt-BR" sz="1200">
                    <a:latin typeface="Poppins Medium"/>
                    <a:ea typeface="Poppins Medium"/>
                    <a:cs typeface="Poppins Medium"/>
                    <a:sym typeface="Poppins Medium"/>
                  </a:rPr>
                  <a:t> anos</a:t>
                </a:r>
                <a:endParaRPr sz="1200"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401" name="Google Shape;401;p30"/>
              <p:cNvSpPr txBox="1"/>
              <p:nvPr/>
            </p:nvSpPr>
            <p:spPr>
              <a:xfrm>
                <a:off x="1951150" y="3747925"/>
                <a:ext cx="14541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Medium"/>
                    <a:ea typeface="Poppins Medium"/>
                    <a:cs typeface="Poppins Medium"/>
                    <a:sym typeface="Poppins Medium"/>
                  </a:rPr>
                  <a:t>15 a 17 </a:t>
                </a:r>
                <a:r>
                  <a:rPr lang="pt-BR" sz="1200">
                    <a:latin typeface="Poppins Medium"/>
                    <a:ea typeface="Poppins Medium"/>
                    <a:cs typeface="Poppins Medium"/>
                    <a:sym typeface="Poppins Medium"/>
                  </a:rPr>
                  <a:t>anos</a:t>
                </a:r>
                <a:endParaRPr sz="1200"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402" name="Google Shape;402;p30"/>
              <p:cNvSpPr txBox="1"/>
              <p:nvPr/>
            </p:nvSpPr>
            <p:spPr>
              <a:xfrm>
                <a:off x="1951150" y="4100800"/>
                <a:ext cx="14541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Medium"/>
                    <a:ea typeface="Poppins Medium"/>
                    <a:cs typeface="Poppins Medium"/>
                    <a:sym typeface="Poppins Medium"/>
                  </a:rPr>
                  <a:t>10 a 14</a:t>
                </a:r>
                <a:r>
                  <a:rPr lang="pt-BR" sz="1200">
                    <a:latin typeface="Poppins Medium"/>
                    <a:ea typeface="Poppins Medium"/>
                    <a:cs typeface="Poppins Medium"/>
                    <a:sym typeface="Poppins Medium"/>
                  </a:rPr>
                  <a:t> anos</a:t>
                </a:r>
                <a:endParaRPr sz="1200"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403" name="Google Shape;403;p30"/>
              <p:cNvSpPr txBox="1"/>
              <p:nvPr/>
            </p:nvSpPr>
            <p:spPr>
              <a:xfrm>
                <a:off x="1951150" y="3427050"/>
                <a:ext cx="14541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Medium"/>
                    <a:ea typeface="Poppins Medium"/>
                    <a:cs typeface="Poppins Medium"/>
                    <a:sym typeface="Poppins Medium"/>
                  </a:rPr>
                  <a:t>18 a 24</a:t>
                </a:r>
                <a:r>
                  <a:rPr lang="pt-BR" sz="1200">
                    <a:latin typeface="Poppins Medium"/>
                    <a:ea typeface="Poppins Medium"/>
                    <a:cs typeface="Poppins Medium"/>
                    <a:sym typeface="Poppins Medium"/>
                  </a:rPr>
                  <a:t> anos</a:t>
                </a:r>
                <a:endParaRPr sz="1200"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404" name="Google Shape;404;p30"/>
              <p:cNvSpPr txBox="1"/>
              <p:nvPr/>
            </p:nvSpPr>
            <p:spPr>
              <a:xfrm>
                <a:off x="1951150" y="3057625"/>
                <a:ext cx="14541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Medium"/>
                    <a:ea typeface="Poppins Medium"/>
                    <a:cs typeface="Poppins Medium"/>
                    <a:sym typeface="Poppins Medium"/>
                  </a:rPr>
                  <a:t>25 a 49 </a:t>
                </a:r>
                <a:r>
                  <a:rPr lang="pt-BR" sz="1200">
                    <a:latin typeface="Poppins Medium"/>
                    <a:ea typeface="Poppins Medium"/>
                    <a:cs typeface="Poppins Medium"/>
                    <a:sym typeface="Poppins Medium"/>
                  </a:rPr>
                  <a:t>anos</a:t>
                </a:r>
                <a:endParaRPr sz="1200"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405" name="Google Shape;405;p30"/>
              <p:cNvSpPr txBox="1"/>
              <p:nvPr/>
            </p:nvSpPr>
            <p:spPr>
              <a:xfrm>
                <a:off x="1658575" y="2689425"/>
                <a:ext cx="17466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Medium"/>
                    <a:ea typeface="Poppins Medium"/>
                    <a:cs typeface="Poppins Medium"/>
                    <a:sym typeface="Poppins Medium"/>
                  </a:rPr>
                  <a:t>50 anos ou mais</a:t>
                </a:r>
                <a:endParaRPr sz="1200"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sp>
            <p:nvSpPr>
              <p:cNvPr id="406" name="Google Shape;406;p30"/>
              <p:cNvSpPr txBox="1"/>
              <p:nvPr/>
            </p:nvSpPr>
            <p:spPr>
              <a:xfrm>
                <a:off x="5445550" y="5201175"/>
                <a:ext cx="632100" cy="34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10%</a:t>
                </a:r>
                <a:endPara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0"/>
              <p:cNvSpPr txBox="1"/>
              <p:nvPr/>
            </p:nvSpPr>
            <p:spPr>
              <a:xfrm>
                <a:off x="6500675" y="4837250"/>
                <a:ext cx="632100" cy="34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14%</a:t>
                </a:r>
                <a:endPara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0"/>
              <p:cNvSpPr txBox="1"/>
              <p:nvPr/>
            </p:nvSpPr>
            <p:spPr>
              <a:xfrm>
                <a:off x="1985250" y="2031338"/>
                <a:ext cx="82215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>
                    <a:latin typeface="Poppins"/>
                    <a:ea typeface="Poppins"/>
                    <a:cs typeface="Poppins"/>
                    <a:sym typeface="Poppins"/>
                  </a:rPr>
                  <a:t>Faixa Etária da população da Coorte de 100 Milhões</a:t>
                </a:r>
                <a:endParaRPr b="1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>
                    <a:latin typeface="Poppins"/>
                    <a:ea typeface="Poppins"/>
                    <a:cs typeface="Poppins"/>
                    <a:sym typeface="Poppins"/>
                  </a:rPr>
                  <a:t>(% de idades válidas)</a:t>
                </a:r>
                <a:endParaRPr b="1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409" name="Google Shape;409;p30"/>
              <p:cNvSpPr txBox="1"/>
              <p:nvPr/>
            </p:nvSpPr>
            <p:spPr>
              <a:xfrm>
                <a:off x="9592275" y="3080875"/>
                <a:ext cx="632100" cy="34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30</a:t>
                </a: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%</a:t>
                </a:r>
                <a:endPara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0"/>
              <p:cNvSpPr txBox="1"/>
              <p:nvPr/>
            </p:nvSpPr>
            <p:spPr>
              <a:xfrm>
                <a:off x="4977650" y="3450300"/>
                <a:ext cx="632100" cy="34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</a:t>
                </a: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%</a:t>
                </a:r>
                <a:endPara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0"/>
              <p:cNvSpPr txBox="1"/>
              <p:nvPr/>
            </p:nvSpPr>
            <p:spPr>
              <a:xfrm>
                <a:off x="3641425" y="3771175"/>
                <a:ext cx="632100" cy="34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%</a:t>
                </a:r>
                <a:endPara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0"/>
              <p:cNvSpPr txBox="1"/>
              <p:nvPr/>
            </p:nvSpPr>
            <p:spPr>
              <a:xfrm>
                <a:off x="4080275" y="4135225"/>
                <a:ext cx="632100" cy="34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%</a:t>
                </a:r>
                <a:endPara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0"/>
              <p:cNvSpPr txBox="1"/>
              <p:nvPr/>
            </p:nvSpPr>
            <p:spPr>
              <a:xfrm>
                <a:off x="4568250" y="4473200"/>
                <a:ext cx="632100" cy="34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%</a:t>
                </a:r>
                <a:endPara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30"/>
              <p:cNvSpPr txBox="1"/>
              <p:nvPr/>
            </p:nvSpPr>
            <p:spPr>
              <a:xfrm>
                <a:off x="7343950" y="2712675"/>
                <a:ext cx="632100" cy="34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18</a:t>
                </a:r>
                <a:r>
                  <a:rPr lang="pt-BR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%</a:t>
                </a:r>
                <a:endPara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5" name="Google Shape;415;p30"/>
          <p:cNvSpPr/>
          <p:nvPr/>
        </p:nvSpPr>
        <p:spPr>
          <a:xfrm>
            <a:off x="5392599" y="1777957"/>
            <a:ext cx="1611900" cy="422400"/>
          </a:xfrm>
          <a:prstGeom prst="rect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Depois</a:t>
            </a:r>
            <a:endParaRPr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Rastreie os cliques</a:t>
            </a:r>
            <a:endParaRPr sz="4300"/>
          </a:p>
        </p:txBody>
      </p:sp>
      <p:pic>
        <p:nvPicPr>
          <p:cNvPr descr="Uma imagem contendo faca&#10;&#10;Descrição gerada automaticamente" id="421" name="Google Shape;4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1"/>
          <p:cNvSpPr txBox="1"/>
          <p:nvPr/>
        </p:nvSpPr>
        <p:spPr>
          <a:xfrm>
            <a:off x="962400" y="1989150"/>
            <a:ext cx="10267200" cy="26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Entender público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oppins"/>
                <a:ea typeface="Poppins"/>
                <a:cs typeface="Poppins"/>
                <a:sym typeface="Poppins"/>
              </a:rPr>
              <a:t>Idade, localização e informações geográficas do público.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Identificar engajamento das funcionalidades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Identificar áreas de um dashboard que estão sendo pouco utilizadas.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Otimizar funcionalidades!</a:t>
            </a: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3" name="Google Shape;4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400" y="5192674"/>
            <a:ext cx="2485200" cy="142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4" name="Google Shape;424;p31"/>
          <p:cNvPicPr preferRelativeResize="0"/>
          <p:nvPr/>
        </p:nvPicPr>
        <p:blipFill rotWithShape="1">
          <a:blip r:embed="rId5">
            <a:alphaModFix/>
          </a:blip>
          <a:srcRect b="13924" l="0" r="0" t="11011"/>
          <a:stretch/>
        </p:blipFill>
        <p:spPr>
          <a:xfrm>
            <a:off x="10865662" y="5125009"/>
            <a:ext cx="894575" cy="89193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1"/>
          <p:cNvSpPr txBox="1"/>
          <p:nvPr/>
        </p:nvSpPr>
        <p:spPr>
          <a:xfrm>
            <a:off x="10723288" y="6016950"/>
            <a:ext cx="1179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/>
              </a:rPr>
              <a:t>Analytics no shiny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ctrTitle"/>
          </p:nvPr>
        </p:nvSpPr>
        <p:spPr>
          <a:xfrm>
            <a:off x="640725" y="61350"/>
            <a:ext cx="55389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Visualização de dados</a:t>
            </a:r>
            <a:endParaRPr b="1" sz="4300"/>
          </a:p>
        </p:txBody>
      </p:sp>
      <p:pic>
        <p:nvPicPr>
          <p:cNvPr descr="Uma imagem contendo faca&#10;&#10;Descrição gerada automaticamente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2054675" y="2361550"/>
            <a:ext cx="89208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latin typeface="Poppins"/>
                <a:ea typeface="Poppins"/>
                <a:cs typeface="Poppins"/>
                <a:sym typeface="Poppins"/>
              </a:rPr>
              <a:t>O que é?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Poppins"/>
                <a:ea typeface="Poppins"/>
                <a:cs typeface="Poppins"/>
                <a:sym typeface="Poppins"/>
              </a:rPr>
              <a:t>Conjunto de técnicas usadas para representar dados em objetos visuais.</a:t>
            </a:r>
            <a:endParaRPr sz="2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054663" y="4313600"/>
            <a:ext cx="89208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latin typeface="Poppins"/>
                <a:ea typeface="Poppins"/>
                <a:cs typeface="Poppins"/>
                <a:sym typeface="Poppins"/>
              </a:rPr>
              <a:t>Objetivo?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Poppins"/>
                <a:ea typeface="Poppins"/>
                <a:cs typeface="Poppins"/>
                <a:sym typeface="Poppins"/>
              </a:rPr>
              <a:t>Comunicar informações eficientemente através de gráficos.</a:t>
            </a:r>
            <a:endParaRPr sz="2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513" y="4644312"/>
            <a:ext cx="713524" cy="7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16513" y="2616963"/>
            <a:ext cx="713524" cy="71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Busque opiniões</a:t>
            </a:r>
            <a:endParaRPr sz="4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Uma imagem contendo faca&#10;&#10;Descrição gerada automaticamente" id="431" name="Google Shape;4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9075" y="2436125"/>
            <a:ext cx="2064600" cy="2106300"/>
          </a:xfrm>
          <a:prstGeom prst="roundRect">
            <a:avLst>
              <a:gd fmla="val 9123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3" name="Google Shape;433;p32" title="WhatsApp Ptt 2020-04-30 at 12.58.14 PM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8450" y="6286464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2"/>
          <p:cNvSpPr txBox="1"/>
          <p:nvPr/>
        </p:nvSpPr>
        <p:spPr>
          <a:xfrm>
            <a:off x="9071325" y="1934725"/>
            <a:ext cx="2960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oppins SemiBold"/>
                <a:ea typeface="Poppins SemiBold"/>
                <a:cs typeface="Poppins SemiBold"/>
                <a:sym typeface="Poppins SemiBold"/>
              </a:rPr>
              <a:t>Óbitos por COVID-19 por 100 mil habitantes</a:t>
            </a:r>
            <a:endParaRPr sz="11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35" name="Google Shape;43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22500" y="5873775"/>
            <a:ext cx="762002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2"/>
          <p:cNvSpPr/>
          <p:nvPr/>
        </p:nvSpPr>
        <p:spPr>
          <a:xfrm>
            <a:off x="9212250" y="4728375"/>
            <a:ext cx="1656300" cy="1074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oppins"/>
                <a:ea typeface="Poppins"/>
                <a:cs typeface="Poppins"/>
                <a:sym typeface="Poppins"/>
              </a:rPr>
              <a:t>Tem muita, muita, muita, muita, gente indo pro céu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32"/>
          <p:cNvSpPr txBox="1"/>
          <p:nvPr/>
        </p:nvSpPr>
        <p:spPr>
          <a:xfrm>
            <a:off x="676425" y="1934725"/>
            <a:ext cx="6843900" cy="3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Poppins"/>
                <a:ea typeface="Poppins"/>
                <a:cs typeface="Poppins"/>
                <a:sym typeface="Poppins"/>
              </a:rPr>
              <a:t>Pergunte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Poppins"/>
                <a:ea typeface="Poppins"/>
                <a:cs typeface="Poppins"/>
                <a:sym typeface="Poppins"/>
              </a:rPr>
              <a:t>Pergunte </a:t>
            </a:r>
            <a:r>
              <a:rPr lang="pt-BR" sz="2000">
                <a:latin typeface="Poppins"/>
                <a:ea typeface="Poppins"/>
                <a:cs typeface="Poppins"/>
                <a:sym typeface="Poppins"/>
              </a:rPr>
              <a:t>às</a:t>
            </a:r>
            <a:r>
              <a:rPr lang="pt-BR" sz="2000">
                <a:latin typeface="Poppins"/>
                <a:ea typeface="Poppins"/>
                <a:cs typeface="Poppins"/>
                <a:sym typeface="Poppins"/>
              </a:rPr>
              <a:t> pessoas próximas o que elas entendem dos seus gráficos.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Crie um email de sugestões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oppins"/>
                <a:ea typeface="Poppins"/>
                <a:cs typeface="Poppins"/>
                <a:sym typeface="Poppins"/>
              </a:rPr>
              <a:t>Uma vez com o projeto em produção, receba feedbacks de maneira sistemática.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Busque feedbacks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faca&#10;&#10;Descrição gerada automaticamente" id="442" name="Google Shape;4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8613" y="51088"/>
            <a:ext cx="5214711" cy="147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3"/>
          <p:cNvPicPr preferRelativeResize="0"/>
          <p:nvPr/>
        </p:nvPicPr>
        <p:blipFill rotWithShape="1">
          <a:blip r:embed="rId4">
            <a:alphaModFix/>
          </a:blip>
          <a:srcRect b="33061" l="22089" r="17752" t="8650"/>
          <a:stretch/>
        </p:blipFill>
        <p:spPr>
          <a:xfrm>
            <a:off x="4946400" y="1601700"/>
            <a:ext cx="2299200" cy="22278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4" name="Google Shape;444;p33"/>
          <p:cNvSpPr txBox="1"/>
          <p:nvPr/>
        </p:nvSpPr>
        <p:spPr>
          <a:xfrm>
            <a:off x="5096575" y="3998025"/>
            <a:ext cx="2093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Poppins Black"/>
                <a:ea typeface="Poppins Black"/>
                <a:cs typeface="Poppins Black"/>
                <a:sym typeface="Poppins Black"/>
              </a:rPr>
              <a:t>Obrigada!</a:t>
            </a:r>
            <a:endParaRPr sz="21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445" name="Google Shape;445;p33"/>
          <p:cNvGrpSpPr/>
          <p:nvPr/>
        </p:nvGrpSpPr>
        <p:grpSpPr>
          <a:xfrm>
            <a:off x="4131475" y="4770950"/>
            <a:ext cx="4023600" cy="1189200"/>
            <a:chOff x="4181025" y="4751125"/>
            <a:chExt cx="4023600" cy="1189200"/>
          </a:xfrm>
        </p:grpSpPr>
        <p:sp>
          <p:nvSpPr>
            <p:cNvPr id="446" name="Google Shape;446;p33"/>
            <p:cNvSpPr/>
            <p:nvPr/>
          </p:nvSpPr>
          <p:spPr>
            <a:xfrm>
              <a:off x="4181025" y="4751125"/>
              <a:ext cx="4023600" cy="1189200"/>
            </a:xfrm>
            <a:prstGeom prst="roundRect">
              <a:avLst>
                <a:gd fmla="val 6489" name="adj"/>
              </a:avLst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 txBox="1"/>
            <p:nvPr/>
          </p:nvSpPr>
          <p:spPr>
            <a:xfrm>
              <a:off x="4847250" y="4929625"/>
              <a:ext cx="17109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Poppins Medium"/>
                  <a:ea typeface="Poppins Medium"/>
                  <a:cs typeface="Poppins Medium"/>
                  <a:sym typeface="Poppins Medium"/>
                </a:rPr>
                <a:t>gabiborges1</a:t>
              </a:r>
              <a:endParaRPr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448" name="Google Shape;448;p33"/>
            <p:cNvSpPr txBox="1"/>
            <p:nvPr/>
          </p:nvSpPr>
          <p:spPr>
            <a:xfrm>
              <a:off x="4834363" y="5375400"/>
              <a:ext cx="31449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Poppins Medium"/>
                  <a:ea typeface="Poppins Medium"/>
                  <a:cs typeface="Poppins Medium"/>
                  <a:sym typeface="Poppins Medium"/>
                </a:rPr>
                <a:t>gabilimaborges@hotmail.com</a:t>
              </a:r>
              <a:endParaRPr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449" name="Google Shape;44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80649" y="4929625"/>
              <a:ext cx="366600" cy="36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06387" y="5484700"/>
              <a:ext cx="489350" cy="257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faca&#10;&#10;Descrição gerada automaticamente"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type="ctrTitle"/>
          </p:nvPr>
        </p:nvSpPr>
        <p:spPr>
          <a:xfrm>
            <a:off x="640725" y="61350"/>
            <a:ext cx="55389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Visualização de dados</a:t>
            </a:r>
            <a:endParaRPr b="1" sz="4300"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2362442" y="3075166"/>
            <a:ext cx="2095469" cy="1689525"/>
            <a:chOff x="2022842" y="3047478"/>
            <a:chExt cx="2083592" cy="1858867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2022842" y="3047478"/>
              <a:ext cx="2083592" cy="1858867"/>
              <a:chOff x="7308062" y="2553490"/>
              <a:chExt cx="2589600" cy="23103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7526770" y="2553490"/>
                <a:ext cx="2152200" cy="2310300"/>
              </a:xfrm>
              <a:prstGeom prst="ellipse">
                <a:avLst/>
              </a:pr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 txBox="1"/>
              <p:nvPr/>
            </p:nvSpPr>
            <p:spPr>
              <a:xfrm>
                <a:off x="7308062" y="3792016"/>
                <a:ext cx="2589600" cy="5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700"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Exploratória</a:t>
                </a:r>
                <a:endParaRPr sz="1700"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</p:grpSp>
        <p:pic>
          <p:nvPicPr>
            <p:cNvPr id="112" name="Google Shape;11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43406" y="3360476"/>
              <a:ext cx="635475" cy="6354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" name="Google Shape;113;p15"/>
          <p:cNvGrpSpPr/>
          <p:nvPr/>
        </p:nvGrpSpPr>
        <p:grpSpPr>
          <a:xfrm>
            <a:off x="7608767" y="3075178"/>
            <a:ext cx="2095469" cy="1689525"/>
            <a:chOff x="8392542" y="3451878"/>
            <a:chExt cx="2095469" cy="1689525"/>
          </a:xfrm>
        </p:grpSpPr>
        <p:grpSp>
          <p:nvGrpSpPr>
            <p:cNvPr id="114" name="Google Shape;114;p15"/>
            <p:cNvGrpSpPr/>
            <p:nvPr/>
          </p:nvGrpSpPr>
          <p:grpSpPr>
            <a:xfrm>
              <a:off x="8392542" y="3451878"/>
              <a:ext cx="2095469" cy="1689525"/>
              <a:chOff x="7308062" y="2553490"/>
              <a:chExt cx="2589600" cy="2310300"/>
            </a:xfrm>
          </p:grpSpPr>
          <p:sp>
            <p:nvSpPr>
              <p:cNvPr id="115" name="Google Shape;115;p15"/>
              <p:cNvSpPr/>
              <p:nvPr/>
            </p:nvSpPr>
            <p:spPr>
              <a:xfrm>
                <a:off x="7526770" y="2553490"/>
                <a:ext cx="2152200" cy="23103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5"/>
              <p:cNvSpPr txBox="1"/>
              <p:nvPr/>
            </p:nvSpPr>
            <p:spPr>
              <a:xfrm>
                <a:off x="7308062" y="3792016"/>
                <a:ext cx="2589600" cy="5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700"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Explanatória</a:t>
                </a:r>
                <a:endParaRPr sz="1700"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</p:grpSp>
        <p:pic>
          <p:nvPicPr>
            <p:cNvPr id="117" name="Google Shape;117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06325" y="3754616"/>
              <a:ext cx="635475" cy="635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5"/>
          <p:cNvSpPr txBox="1"/>
          <p:nvPr/>
        </p:nvSpPr>
        <p:spPr>
          <a:xfrm>
            <a:off x="2201375" y="4715075"/>
            <a:ext cx="38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8641575" y="2210950"/>
            <a:ext cx="38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accent4"/>
                </a:solidFill>
                <a:latin typeface="Poppins Black"/>
                <a:ea typeface="Poppins Black"/>
                <a:cs typeface="Poppins Black"/>
                <a:sym typeface="Poppins Black"/>
              </a:rPr>
              <a:t>?</a:t>
            </a:r>
            <a:endParaRPr sz="2500">
              <a:solidFill>
                <a:schemeClr val="accent4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6">
            <a:alphaModFix/>
          </a:blip>
          <a:srcRect b="0" l="0" r="45429" t="0"/>
          <a:stretch/>
        </p:blipFill>
        <p:spPr>
          <a:xfrm>
            <a:off x="5004812" y="4608400"/>
            <a:ext cx="2182374" cy="2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8848500" y="2445600"/>
            <a:ext cx="560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accent4"/>
                </a:solidFill>
                <a:latin typeface="Poppins Black"/>
                <a:ea typeface="Poppins Black"/>
                <a:cs typeface="Poppins Black"/>
                <a:sym typeface="Poppins Black"/>
              </a:rPr>
              <a:t>?</a:t>
            </a:r>
            <a:endParaRPr sz="2500">
              <a:solidFill>
                <a:schemeClr val="accent4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8717775" y="1830750"/>
            <a:ext cx="560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accent4"/>
                </a:solidFill>
                <a:latin typeface="Poppins Black"/>
                <a:ea typeface="Poppins Black"/>
                <a:cs typeface="Poppins Black"/>
                <a:sym typeface="Poppins Black"/>
              </a:rPr>
              <a:t>?</a:t>
            </a:r>
            <a:endParaRPr sz="1900">
              <a:solidFill>
                <a:schemeClr val="accent4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7904100" y="2308275"/>
            <a:ext cx="560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accent4"/>
                </a:solidFill>
                <a:latin typeface="Poppins Black"/>
                <a:ea typeface="Poppins Black"/>
                <a:cs typeface="Poppins Black"/>
                <a:sym typeface="Poppins Black"/>
              </a:rPr>
              <a:t>?</a:t>
            </a:r>
            <a:endParaRPr sz="2500">
              <a:solidFill>
                <a:schemeClr val="accent4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8229875" y="2445600"/>
            <a:ext cx="560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4"/>
                </a:solidFill>
                <a:latin typeface="Poppins Black"/>
                <a:ea typeface="Poppins Black"/>
                <a:cs typeface="Poppins Black"/>
                <a:sym typeface="Poppins Black"/>
              </a:rPr>
              <a:t>?</a:t>
            </a:r>
            <a:endParaRPr sz="1800">
              <a:solidFill>
                <a:schemeClr val="accent4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8167900" y="1912938"/>
            <a:ext cx="560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accent4"/>
                </a:solidFill>
                <a:latin typeface="Poppins Black"/>
                <a:ea typeface="Poppins Black"/>
                <a:cs typeface="Poppins Black"/>
                <a:sym typeface="Poppins Black"/>
              </a:rPr>
              <a:t>?</a:t>
            </a:r>
            <a:endParaRPr sz="3000">
              <a:solidFill>
                <a:schemeClr val="accent4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126" name="Google Shape;126;p15"/>
          <p:cNvGrpSpPr/>
          <p:nvPr/>
        </p:nvGrpSpPr>
        <p:grpSpPr>
          <a:xfrm>
            <a:off x="2657775" y="1912950"/>
            <a:ext cx="1504800" cy="1390650"/>
            <a:chOff x="2657775" y="1760550"/>
            <a:chExt cx="1504800" cy="1390650"/>
          </a:xfrm>
        </p:grpSpPr>
        <p:sp>
          <p:nvSpPr>
            <p:cNvPr id="127" name="Google Shape;127;p15"/>
            <p:cNvSpPr txBox="1"/>
            <p:nvPr/>
          </p:nvSpPr>
          <p:spPr>
            <a:xfrm>
              <a:off x="3326325" y="2156150"/>
              <a:ext cx="384000" cy="6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accent5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?</a:t>
              </a:r>
              <a:endParaRPr sz="2400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28" name="Google Shape;128;p15"/>
            <p:cNvSpPr txBox="1"/>
            <p:nvPr/>
          </p:nvSpPr>
          <p:spPr>
            <a:xfrm>
              <a:off x="3602175" y="2375400"/>
              <a:ext cx="560400" cy="7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accent5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?</a:t>
              </a:r>
              <a:endParaRPr sz="2400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3471450" y="1760550"/>
              <a:ext cx="560400" cy="7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accent5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?</a:t>
              </a:r>
              <a:endParaRPr sz="1800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2657775" y="2238075"/>
              <a:ext cx="560400" cy="7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accent5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?</a:t>
              </a:r>
              <a:endParaRPr sz="2400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2983550" y="2375400"/>
              <a:ext cx="560400" cy="7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700">
                  <a:solidFill>
                    <a:schemeClr val="accent5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?</a:t>
              </a:r>
              <a:endParaRPr sz="1700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2921575" y="1842738"/>
              <a:ext cx="560400" cy="7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900">
                  <a:solidFill>
                    <a:schemeClr val="accent5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?</a:t>
              </a:r>
              <a:endParaRPr sz="2900">
                <a:solidFill>
                  <a:schemeClr val="accent5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faca&#10;&#10;Descrição gerada automaticamente" id="137" name="Google Shape;1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type="ctrTitle"/>
          </p:nvPr>
        </p:nvSpPr>
        <p:spPr>
          <a:xfrm>
            <a:off x="640725" y="61350"/>
            <a:ext cx="55389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Visualização de dados</a:t>
            </a:r>
            <a:endParaRPr b="1" sz="4300"/>
          </a:p>
        </p:txBody>
      </p:sp>
      <p:sp>
        <p:nvSpPr>
          <p:cNvPr id="139" name="Google Shape;139;p16"/>
          <p:cNvSpPr/>
          <p:nvPr/>
        </p:nvSpPr>
        <p:spPr>
          <a:xfrm>
            <a:off x="2553767" y="3113291"/>
            <a:ext cx="1741500" cy="16896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5880000" dist="66675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376792" y="4019026"/>
            <a:ext cx="2095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oppins SemiBold"/>
                <a:ea typeface="Poppins SemiBold"/>
                <a:cs typeface="Poppins SemiBold"/>
                <a:sym typeface="Poppins SemiBold"/>
              </a:rPr>
              <a:t>Exploratória</a:t>
            </a:r>
            <a:endParaRPr sz="17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41" name="Google Shape;141;p16"/>
          <p:cNvGrpSpPr/>
          <p:nvPr/>
        </p:nvGrpSpPr>
        <p:grpSpPr>
          <a:xfrm>
            <a:off x="692533" y="2126905"/>
            <a:ext cx="5367153" cy="3749553"/>
            <a:chOff x="4482679" y="1522276"/>
            <a:chExt cx="5336734" cy="4125375"/>
          </a:xfrm>
        </p:grpSpPr>
        <p:sp>
          <p:nvSpPr>
            <p:cNvPr id="142" name="Google Shape;142;p16"/>
            <p:cNvSpPr txBox="1"/>
            <p:nvPr/>
          </p:nvSpPr>
          <p:spPr>
            <a:xfrm>
              <a:off x="5139720" y="4726627"/>
              <a:ext cx="1403700" cy="6354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6D9EEB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TESTAR HIPÓTESES</a:t>
              </a:r>
              <a:endParaRPr sz="1100">
                <a:solidFill>
                  <a:srgbClr val="6D9EEB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7611995" y="4916250"/>
              <a:ext cx="1634400" cy="7314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9FC5E8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MINERAÇÃO DE DADOS</a:t>
              </a:r>
              <a:endParaRPr sz="1100">
                <a:solidFill>
                  <a:srgbClr val="9FC5E8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4482679" y="3261022"/>
              <a:ext cx="1403700" cy="6354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CFE2F3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BUSCAR OUTLIERS</a:t>
              </a:r>
              <a:endParaRPr sz="1100">
                <a:solidFill>
                  <a:srgbClr val="CFE2F3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8512013" y="3186899"/>
              <a:ext cx="1307400" cy="6354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CFE2F3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IDENTIFICAR RELAÇÕES</a:t>
              </a:r>
              <a:endParaRPr sz="1100">
                <a:solidFill>
                  <a:srgbClr val="CFE2F3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4939717" y="1795417"/>
              <a:ext cx="1307400" cy="6354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6FA8DC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IDENTIFICAR PADRÕES</a:t>
              </a:r>
              <a:endParaRPr sz="1100">
                <a:solidFill>
                  <a:srgbClr val="6FA8DC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7140453" y="1522276"/>
              <a:ext cx="1634400" cy="635400"/>
            </a:xfrm>
            <a:prstGeom prst="rect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6FA8DC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SE FAMILIARIZAR COM OS DADOS</a:t>
              </a:r>
              <a:endParaRPr sz="1100">
                <a:solidFill>
                  <a:srgbClr val="6FA8DC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</p:grpSp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3397775"/>
            <a:ext cx="639098" cy="577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6"/>
          <p:cNvGrpSpPr/>
          <p:nvPr/>
        </p:nvGrpSpPr>
        <p:grpSpPr>
          <a:xfrm>
            <a:off x="7608767" y="3083878"/>
            <a:ext cx="2095469" cy="1689525"/>
            <a:chOff x="8392542" y="3451878"/>
            <a:chExt cx="2095469" cy="1689525"/>
          </a:xfrm>
        </p:grpSpPr>
        <p:grpSp>
          <p:nvGrpSpPr>
            <p:cNvPr id="150" name="Google Shape;150;p16"/>
            <p:cNvGrpSpPr/>
            <p:nvPr/>
          </p:nvGrpSpPr>
          <p:grpSpPr>
            <a:xfrm>
              <a:off x="8392542" y="3451878"/>
              <a:ext cx="2095469" cy="1689525"/>
              <a:chOff x="7308062" y="2553490"/>
              <a:chExt cx="2589600" cy="2310300"/>
            </a:xfrm>
          </p:grpSpPr>
          <p:sp>
            <p:nvSpPr>
              <p:cNvPr id="151" name="Google Shape;151;p16"/>
              <p:cNvSpPr/>
              <p:nvPr/>
            </p:nvSpPr>
            <p:spPr>
              <a:xfrm>
                <a:off x="7526770" y="2553490"/>
                <a:ext cx="2152200" cy="2310300"/>
              </a:xfrm>
              <a:prstGeom prst="ellipse">
                <a:avLst/>
              </a:prstGeom>
              <a:solidFill>
                <a:srgbClr val="FFC000">
                  <a:alpha val="206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6"/>
              <p:cNvSpPr txBox="1"/>
              <p:nvPr/>
            </p:nvSpPr>
            <p:spPr>
              <a:xfrm>
                <a:off x="7308062" y="3792016"/>
                <a:ext cx="2589600" cy="5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700"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Explanatória</a:t>
                </a:r>
                <a:endParaRPr sz="1700"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</p:grpSp>
        <p:pic>
          <p:nvPicPr>
            <p:cNvPr id="153" name="Google Shape;15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06325" y="3754616"/>
              <a:ext cx="635475" cy="635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faca&#10;&#10;Descrição gerada automaticamente" id="158" name="Google Shape;15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>
            <p:ph type="ctrTitle"/>
          </p:nvPr>
        </p:nvSpPr>
        <p:spPr>
          <a:xfrm>
            <a:off x="640725" y="61350"/>
            <a:ext cx="55389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Visualização de dados</a:t>
            </a:r>
            <a:endParaRPr b="1" sz="4300"/>
          </a:p>
        </p:txBody>
      </p:sp>
      <p:grpSp>
        <p:nvGrpSpPr>
          <p:cNvPr id="160" name="Google Shape;160;p17"/>
          <p:cNvGrpSpPr/>
          <p:nvPr/>
        </p:nvGrpSpPr>
        <p:grpSpPr>
          <a:xfrm>
            <a:off x="5998097" y="2126888"/>
            <a:ext cx="5230498" cy="3925433"/>
            <a:chOff x="6742847" y="2451188"/>
            <a:chExt cx="5230498" cy="3925433"/>
          </a:xfrm>
        </p:grpSpPr>
        <p:grpSp>
          <p:nvGrpSpPr>
            <p:cNvPr id="161" name="Google Shape;161;p17"/>
            <p:cNvGrpSpPr/>
            <p:nvPr/>
          </p:nvGrpSpPr>
          <p:grpSpPr>
            <a:xfrm>
              <a:off x="6742847" y="2451188"/>
              <a:ext cx="5230498" cy="3925433"/>
              <a:chOff x="382497" y="1946487"/>
              <a:chExt cx="5200853" cy="4318883"/>
            </a:xfrm>
          </p:grpSpPr>
          <p:grpSp>
            <p:nvGrpSpPr>
              <p:cNvPr id="162" name="Google Shape;162;p17"/>
              <p:cNvGrpSpPr/>
              <p:nvPr/>
            </p:nvGrpSpPr>
            <p:grpSpPr>
              <a:xfrm>
                <a:off x="2022842" y="3047478"/>
                <a:ext cx="2083592" cy="1858867"/>
                <a:chOff x="7308062" y="2553490"/>
                <a:chExt cx="2589600" cy="2310300"/>
              </a:xfrm>
            </p:grpSpPr>
            <p:sp>
              <p:nvSpPr>
                <p:cNvPr id="163" name="Google Shape;163;p17"/>
                <p:cNvSpPr/>
                <p:nvPr/>
              </p:nvSpPr>
              <p:spPr>
                <a:xfrm>
                  <a:off x="7526770" y="2553490"/>
                  <a:ext cx="2152200" cy="2310300"/>
                </a:xfrm>
                <a:prstGeom prst="ellipse">
                  <a:avLst/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57188" rotWithShape="0" algn="bl" dir="5160000" dist="66675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7"/>
                <p:cNvSpPr txBox="1"/>
                <p:nvPr/>
              </p:nvSpPr>
              <p:spPr>
                <a:xfrm>
                  <a:off x="7308062" y="3792016"/>
                  <a:ext cx="2589600" cy="50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700">
                      <a:latin typeface="Poppins SemiBold"/>
                      <a:ea typeface="Poppins SemiBold"/>
                      <a:cs typeface="Poppins SemiBold"/>
                      <a:sym typeface="Poppins SemiBold"/>
                    </a:rPr>
                    <a:t>Explanatória</a:t>
                  </a:r>
                  <a:endParaRPr sz="1700"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</p:grpSp>
          <p:grpSp>
            <p:nvGrpSpPr>
              <p:cNvPr id="165" name="Google Shape;165;p17"/>
              <p:cNvGrpSpPr/>
              <p:nvPr/>
            </p:nvGrpSpPr>
            <p:grpSpPr>
              <a:xfrm>
                <a:off x="382497" y="1946487"/>
                <a:ext cx="5200853" cy="4318883"/>
                <a:chOff x="4517047" y="1506537"/>
                <a:chExt cx="5200853" cy="4318883"/>
              </a:xfrm>
            </p:grpSpPr>
            <p:sp>
              <p:nvSpPr>
                <p:cNvPr id="166" name="Google Shape;166;p17"/>
                <p:cNvSpPr txBox="1"/>
                <p:nvPr/>
              </p:nvSpPr>
              <p:spPr>
                <a:xfrm>
                  <a:off x="8314200" y="2079003"/>
                  <a:ext cx="1403700" cy="6354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rgbClr val="E69138"/>
                      </a:solidFill>
                      <a:latin typeface="Poppins Black"/>
                      <a:ea typeface="Poppins Black"/>
                      <a:cs typeface="Poppins Black"/>
                      <a:sym typeface="Poppins Black"/>
                    </a:rPr>
                    <a:t>VISUALIZAR HIPÓTESES</a:t>
                  </a:r>
                  <a:endParaRPr sz="1200">
                    <a:solidFill>
                      <a:srgbClr val="E69138"/>
                    </a:solidFill>
                    <a:latin typeface="Poppins Black"/>
                    <a:ea typeface="Poppins Black"/>
                    <a:cs typeface="Poppins Black"/>
                    <a:sym typeface="Poppins Black"/>
                  </a:endParaRPr>
                </a:p>
              </p:txBody>
            </p:sp>
            <p:sp>
              <p:nvSpPr>
                <p:cNvPr id="167" name="Google Shape;167;p17"/>
                <p:cNvSpPr txBox="1"/>
                <p:nvPr/>
              </p:nvSpPr>
              <p:spPr>
                <a:xfrm>
                  <a:off x="7355929" y="5094020"/>
                  <a:ext cx="1634400" cy="7314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rgbClr val="F6B26B"/>
                      </a:solidFill>
                      <a:latin typeface="Poppins Black"/>
                      <a:ea typeface="Poppins Black"/>
                      <a:cs typeface="Poppins Black"/>
                      <a:sym typeface="Poppins Black"/>
                    </a:rPr>
                    <a:t>APRESENTAR RELAÇÕES</a:t>
                  </a:r>
                  <a:endParaRPr sz="1200">
                    <a:solidFill>
                      <a:srgbClr val="F6B26B"/>
                    </a:solidFill>
                    <a:latin typeface="Poppins Black"/>
                    <a:ea typeface="Poppins Black"/>
                    <a:cs typeface="Poppins Black"/>
                    <a:sym typeface="Poppins Black"/>
                  </a:endParaRPr>
                </a:p>
              </p:txBody>
            </p:sp>
            <p:sp>
              <p:nvSpPr>
                <p:cNvPr id="168" name="Google Shape;168;p17"/>
                <p:cNvSpPr txBox="1"/>
                <p:nvPr/>
              </p:nvSpPr>
              <p:spPr>
                <a:xfrm>
                  <a:off x="4517047" y="4011495"/>
                  <a:ext cx="1307400" cy="6354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rgbClr val="F9CB9C"/>
                      </a:solidFill>
                      <a:latin typeface="Poppins Black"/>
                      <a:ea typeface="Poppins Black"/>
                      <a:cs typeface="Poppins Black"/>
                      <a:sym typeface="Poppins Black"/>
                    </a:rPr>
                    <a:t>PÚBLICO GERAL</a:t>
                  </a:r>
                  <a:endParaRPr sz="1200">
                    <a:solidFill>
                      <a:srgbClr val="F9CB9C"/>
                    </a:solidFill>
                    <a:latin typeface="Poppins Black"/>
                    <a:ea typeface="Poppins Black"/>
                    <a:cs typeface="Poppins Black"/>
                    <a:sym typeface="Poppins Black"/>
                  </a:endParaRPr>
                </a:p>
              </p:txBody>
            </p:sp>
            <p:sp>
              <p:nvSpPr>
                <p:cNvPr id="169" name="Google Shape;169;p17"/>
                <p:cNvSpPr txBox="1"/>
                <p:nvPr/>
              </p:nvSpPr>
              <p:spPr>
                <a:xfrm>
                  <a:off x="5331036" y="1506537"/>
                  <a:ext cx="1307400" cy="6354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200">
                      <a:solidFill>
                        <a:srgbClr val="F9CB9C"/>
                      </a:solidFill>
                      <a:latin typeface="Poppins Black"/>
                      <a:ea typeface="Poppins Black"/>
                      <a:cs typeface="Poppins Black"/>
                      <a:sym typeface="Poppins Black"/>
                    </a:rPr>
                    <a:t>APRESENTAR PADRÕES</a:t>
                  </a:r>
                  <a:endParaRPr sz="1200">
                    <a:solidFill>
                      <a:srgbClr val="F9CB9C"/>
                    </a:solidFill>
                    <a:latin typeface="Poppins Black"/>
                    <a:ea typeface="Poppins Black"/>
                    <a:cs typeface="Poppins Black"/>
                    <a:sym typeface="Poppins Black"/>
                  </a:endParaRPr>
                </a:p>
              </p:txBody>
            </p:sp>
          </p:grpSp>
        </p:grpSp>
        <p:pic>
          <p:nvPicPr>
            <p:cNvPr id="170" name="Google Shape;17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06325" y="3754616"/>
              <a:ext cx="635475" cy="63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17"/>
          <p:cNvGrpSpPr/>
          <p:nvPr/>
        </p:nvGrpSpPr>
        <p:grpSpPr>
          <a:xfrm>
            <a:off x="2362442" y="3075166"/>
            <a:ext cx="2095469" cy="1689525"/>
            <a:chOff x="2022842" y="3047478"/>
            <a:chExt cx="2083592" cy="1858867"/>
          </a:xfrm>
        </p:grpSpPr>
        <p:grpSp>
          <p:nvGrpSpPr>
            <p:cNvPr id="172" name="Google Shape;172;p17"/>
            <p:cNvGrpSpPr/>
            <p:nvPr/>
          </p:nvGrpSpPr>
          <p:grpSpPr>
            <a:xfrm>
              <a:off x="2022842" y="3047478"/>
              <a:ext cx="2083592" cy="1858867"/>
              <a:chOff x="7308062" y="2553490"/>
              <a:chExt cx="2589600" cy="2310300"/>
            </a:xfrm>
          </p:grpSpPr>
          <p:sp>
            <p:nvSpPr>
              <p:cNvPr id="173" name="Google Shape;173;p17"/>
              <p:cNvSpPr/>
              <p:nvPr/>
            </p:nvSpPr>
            <p:spPr>
              <a:xfrm>
                <a:off x="7526770" y="2553490"/>
                <a:ext cx="2152200" cy="2310300"/>
              </a:xfrm>
              <a:prstGeom prst="ellipse">
                <a:avLst/>
              </a:prstGeom>
              <a:solidFill>
                <a:srgbClr val="5B9BD5">
                  <a:alpha val="32400"/>
                </a:srgbClr>
              </a:solidFill>
              <a:ln>
                <a:noFill/>
              </a:ln>
              <a:effectLst>
                <a:reflection blurRad="0" dir="5400000" dist="38100" endA="0" endPos="30000" fadeDir="5400012" kx="0" rotWithShape="0" algn="bl" stA="0" stPos="0" sy="-100000" ky="0"/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7"/>
              <p:cNvSpPr txBox="1"/>
              <p:nvPr/>
            </p:nvSpPr>
            <p:spPr>
              <a:xfrm>
                <a:off x="7308062" y="3792016"/>
                <a:ext cx="2589600" cy="506400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5400000" dist="38100" endA="0" fadeDir="5400012" kx="0" rotWithShape="0" algn="bl" stA="0" stPos="0" sy="-100000" ky="0"/>
              </a:effectLst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700"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Exploratória</a:t>
                </a:r>
                <a:endParaRPr sz="1700"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</p:grpSp>
        <p:pic>
          <p:nvPicPr>
            <p:cNvPr id="175" name="Google Shape;175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43406" y="3360476"/>
              <a:ext cx="635475" cy="635496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faca&#10;&#10;Descrição gerada automaticamente" id="180" name="Google Shape;1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8"/>
          <p:cNvGrpSpPr/>
          <p:nvPr/>
        </p:nvGrpSpPr>
        <p:grpSpPr>
          <a:xfrm>
            <a:off x="347338" y="2441241"/>
            <a:ext cx="11497325" cy="2995172"/>
            <a:chOff x="347338" y="2441241"/>
            <a:chExt cx="11497325" cy="2995172"/>
          </a:xfrm>
        </p:grpSpPr>
        <p:sp>
          <p:nvSpPr>
            <p:cNvPr id="182" name="Google Shape;182;p18"/>
            <p:cNvSpPr/>
            <p:nvPr/>
          </p:nvSpPr>
          <p:spPr>
            <a:xfrm>
              <a:off x="6480363" y="3588113"/>
              <a:ext cx="5364300" cy="18483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347338" y="3588113"/>
              <a:ext cx="5364300" cy="18483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 txBox="1"/>
            <p:nvPr/>
          </p:nvSpPr>
          <p:spPr>
            <a:xfrm>
              <a:off x="1812988" y="3034250"/>
              <a:ext cx="2433000" cy="50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>
                  <a:latin typeface="Poppins SemiBold"/>
                  <a:ea typeface="Poppins SemiBold"/>
                  <a:cs typeface="Poppins SemiBold"/>
                  <a:sym typeface="Poppins SemiBold"/>
                </a:rPr>
                <a:t>Exploratória</a:t>
              </a:r>
              <a:endParaRPr sz="2200"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pic>
          <p:nvPicPr>
            <p:cNvPr id="185" name="Google Shape;18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85198" y="2473529"/>
              <a:ext cx="635475" cy="635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44788" y="2441241"/>
              <a:ext cx="635475" cy="635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18"/>
            <p:cNvSpPr txBox="1"/>
            <p:nvPr/>
          </p:nvSpPr>
          <p:spPr>
            <a:xfrm>
              <a:off x="7946013" y="3034250"/>
              <a:ext cx="2433000" cy="50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>
                  <a:latin typeface="Poppins SemiBold"/>
                  <a:ea typeface="Poppins SemiBold"/>
                  <a:cs typeface="Poppins SemiBold"/>
                  <a:sym typeface="Poppins SemiBold"/>
                </a:rPr>
                <a:t>Explanatória</a:t>
              </a:r>
              <a:endParaRPr sz="2200"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grpSp>
          <p:nvGrpSpPr>
            <p:cNvPr id="188" name="Google Shape;188;p18"/>
            <p:cNvGrpSpPr/>
            <p:nvPr/>
          </p:nvGrpSpPr>
          <p:grpSpPr>
            <a:xfrm>
              <a:off x="497463" y="3751800"/>
              <a:ext cx="5010925" cy="1520938"/>
              <a:chOff x="565625" y="3818925"/>
              <a:chExt cx="5010925" cy="1520938"/>
            </a:xfrm>
          </p:grpSpPr>
          <p:cxnSp>
            <p:nvCxnSpPr>
              <p:cNvPr id="189" name="Google Shape;189;p18"/>
              <p:cNvCxnSpPr/>
              <p:nvPr/>
            </p:nvCxnSpPr>
            <p:spPr>
              <a:xfrm>
                <a:off x="3373188" y="4540400"/>
                <a:ext cx="2091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diamond"/>
                <a:tailEnd len="med" w="med" type="diamond"/>
              </a:ln>
            </p:spPr>
          </p:cxnSp>
          <p:cxnSp>
            <p:nvCxnSpPr>
              <p:cNvPr id="190" name="Google Shape;190;p18"/>
              <p:cNvCxnSpPr/>
              <p:nvPr/>
            </p:nvCxnSpPr>
            <p:spPr>
              <a:xfrm>
                <a:off x="791538" y="4540400"/>
                <a:ext cx="2091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diamond"/>
                <a:tailEnd len="med" w="med" type="diamond"/>
              </a:ln>
            </p:spPr>
          </p:cxnSp>
          <p:sp>
            <p:nvSpPr>
              <p:cNvPr id="191" name="Google Shape;191;p18"/>
              <p:cNvSpPr txBox="1"/>
              <p:nvPr/>
            </p:nvSpPr>
            <p:spPr>
              <a:xfrm>
                <a:off x="3261450" y="3818925"/>
                <a:ext cx="2315100" cy="63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Light"/>
                    <a:ea typeface="Poppins Light"/>
                    <a:cs typeface="Poppins Light"/>
                    <a:sym typeface="Poppins Light"/>
                  </a:rPr>
                  <a:t>Matemática, estatística e mineração de dados</a:t>
                </a:r>
                <a:endParaRPr sz="1200"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192" name="Google Shape;192;p18"/>
              <p:cNvSpPr txBox="1"/>
              <p:nvPr/>
            </p:nvSpPr>
            <p:spPr>
              <a:xfrm>
                <a:off x="791550" y="3851200"/>
                <a:ext cx="2091600" cy="63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Light"/>
                    <a:ea typeface="Poppins Light"/>
                    <a:cs typeface="Poppins Light"/>
                    <a:sym typeface="Poppins Light"/>
                  </a:rPr>
                  <a:t>Ciência da computação</a:t>
                </a:r>
                <a:endParaRPr sz="1200"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193" name="Google Shape;193;p18"/>
              <p:cNvSpPr txBox="1"/>
              <p:nvPr/>
            </p:nvSpPr>
            <p:spPr>
              <a:xfrm>
                <a:off x="565625" y="4704463"/>
                <a:ext cx="1469100" cy="63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acquire </a:t>
                </a:r>
                <a:endParaRPr b="1" sz="1700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94" name="Google Shape;194;p18"/>
              <p:cNvSpPr txBox="1"/>
              <p:nvPr/>
            </p:nvSpPr>
            <p:spPr>
              <a:xfrm>
                <a:off x="3035550" y="4704450"/>
                <a:ext cx="1653600" cy="63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filter</a:t>
                </a: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endParaRPr b="1" sz="1700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95" name="Google Shape;195;p18"/>
              <p:cNvSpPr txBox="1"/>
              <p:nvPr/>
            </p:nvSpPr>
            <p:spPr>
              <a:xfrm>
                <a:off x="4160725" y="4704463"/>
                <a:ext cx="1415700" cy="63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mine</a:t>
                </a: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endParaRPr b="1" sz="1700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96" name="Google Shape;196;p18"/>
              <p:cNvSpPr txBox="1"/>
              <p:nvPr/>
            </p:nvSpPr>
            <p:spPr>
              <a:xfrm>
                <a:off x="1863450" y="4692813"/>
                <a:ext cx="1357500" cy="63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parse</a:t>
                </a: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endParaRPr b="1" sz="1700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197" name="Google Shape;197;p18"/>
            <p:cNvGrpSpPr/>
            <p:nvPr/>
          </p:nvGrpSpPr>
          <p:grpSpPr>
            <a:xfrm>
              <a:off x="6726450" y="3757388"/>
              <a:ext cx="4948300" cy="1487550"/>
              <a:chOff x="6681800" y="3840650"/>
              <a:chExt cx="4948300" cy="1487550"/>
            </a:xfrm>
          </p:grpSpPr>
          <p:cxnSp>
            <p:nvCxnSpPr>
              <p:cNvPr id="198" name="Google Shape;198;p18"/>
              <p:cNvCxnSpPr/>
              <p:nvPr/>
            </p:nvCxnSpPr>
            <p:spPr>
              <a:xfrm>
                <a:off x="9538488" y="4540400"/>
                <a:ext cx="2091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diamond"/>
                <a:tailEnd len="med" w="med" type="diamond"/>
              </a:ln>
            </p:spPr>
          </p:cxnSp>
          <p:cxnSp>
            <p:nvCxnSpPr>
              <p:cNvPr id="199" name="Google Shape;199;p18"/>
              <p:cNvCxnSpPr/>
              <p:nvPr/>
            </p:nvCxnSpPr>
            <p:spPr>
              <a:xfrm>
                <a:off x="6961213" y="4540400"/>
                <a:ext cx="2091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diamond"/>
                <a:tailEnd len="med" w="med" type="diamond"/>
              </a:ln>
            </p:spPr>
          </p:cxnSp>
          <p:sp>
            <p:nvSpPr>
              <p:cNvPr id="200" name="Google Shape;200;p18"/>
              <p:cNvSpPr txBox="1"/>
              <p:nvPr/>
            </p:nvSpPr>
            <p:spPr>
              <a:xfrm>
                <a:off x="6961225" y="3851200"/>
                <a:ext cx="2091600" cy="63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Light"/>
                    <a:ea typeface="Poppins Light"/>
                    <a:cs typeface="Poppins Light"/>
                    <a:sym typeface="Poppins Light"/>
                  </a:rPr>
                  <a:t>Design gráfico</a:t>
                </a:r>
                <a:endParaRPr sz="1200"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201" name="Google Shape;201;p18"/>
              <p:cNvSpPr txBox="1"/>
              <p:nvPr/>
            </p:nvSpPr>
            <p:spPr>
              <a:xfrm>
                <a:off x="9538500" y="3840650"/>
                <a:ext cx="2091600" cy="63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latin typeface="Poppins Light"/>
                    <a:ea typeface="Poppins Light"/>
                    <a:cs typeface="Poppins Light"/>
                    <a:sym typeface="Poppins Light"/>
                  </a:rPr>
                  <a:t>Infovis</a:t>
                </a:r>
                <a:endParaRPr sz="1200"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202" name="Google Shape;202;p18"/>
              <p:cNvSpPr txBox="1"/>
              <p:nvPr/>
            </p:nvSpPr>
            <p:spPr>
              <a:xfrm>
                <a:off x="6681800" y="4690238"/>
                <a:ext cx="1653600" cy="63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represent</a:t>
                </a: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endParaRPr b="1" sz="1700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03" name="Google Shape;203;p18"/>
              <p:cNvSpPr txBox="1"/>
              <p:nvPr/>
            </p:nvSpPr>
            <p:spPr>
              <a:xfrm>
                <a:off x="8183400" y="4692800"/>
                <a:ext cx="974400" cy="63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refine</a:t>
                </a: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endParaRPr b="1" sz="1700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04" name="Google Shape;204;p18"/>
              <p:cNvSpPr txBox="1"/>
              <p:nvPr/>
            </p:nvSpPr>
            <p:spPr>
              <a:xfrm>
                <a:off x="9757500" y="4692800"/>
                <a:ext cx="1653600" cy="63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interact</a:t>
                </a:r>
                <a:r>
                  <a:rPr b="1" lang="pt-BR" sz="1700"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endParaRPr b="1" sz="1700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sp>
        <p:nvSpPr>
          <p:cNvPr id="205" name="Google Shape;205;p18"/>
          <p:cNvSpPr txBox="1"/>
          <p:nvPr/>
        </p:nvSpPr>
        <p:spPr>
          <a:xfrm>
            <a:off x="300050" y="6308725"/>
            <a:ext cx="72633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Poppins"/>
                <a:ea typeface="Poppins"/>
                <a:cs typeface="Poppins"/>
                <a:sym typeface="Poppins"/>
              </a:rPr>
              <a:t>Fonte: </a:t>
            </a:r>
            <a:r>
              <a:rPr lang="pt-BR" sz="13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Visualizing Data: Exploring and Explaining Data with the Processing Environment</a:t>
            </a:r>
            <a:endParaRPr sz="13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"/>
          <p:cNvSpPr txBox="1"/>
          <p:nvPr>
            <p:ph type="ctrTitle"/>
          </p:nvPr>
        </p:nvSpPr>
        <p:spPr>
          <a:xfrm>
            <a:off x="640725" y="61350"/>
            <a:ext cx="55389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Visualização de dados</a:t>
            </a:r>
            <a:endParaRPr b="1" sz="4300"/>
          </a:p>
        </p:txBody>
      </p:sp>
      <p:pic>
        <p:nvPicPr>
          <p:cNvPr id="207" name="Google Shape;207;p18"/>
          <p:cNvPicPr preferRelativeResize="0"/>
          <p:nvPr/>
        </p:nvPicPr>
        <p:blipFill rotWithShape="1">
          <a:blip r:embed="rId6">
            <a:alphaModFix/>
          </a:blip>
          <a:srcRect b="7532" l="20439" r="46552" t="13259"/>
          <a:stretch/>
        </p:blipFill>
        <p:spPr>
          <a:xfrm>
            <a:off x="11234450" y="5720700"/>
            <a:ext cx="796974" cy="10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Cada gráfico no seu </a:t>
            </a: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quadrado</a:t>
            </a:r>
            <a:endParaRPr sz="4300"/>
          </a:p>
        </p:txBody>
      </p:sp>
      <p:pic>
        <p:nvPicPr>
          <p:cNvPr descr="Uma imagem contendo faca&#10;&#10;Descrição gerada automaticamente" id="213" name="Google Shape;2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/>
          <p:nvPr/>
        </p:nvSpPr>
        <p:spPr>
          <a:xfrm>
            <a:off x="926050" y="2217100"/>
            <a:ext cx="68439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Poppins"/>
                <a:ea typeface="Poppins"/>
                <a:cs typeface="Poppins"/>
                <a:sym typeface="Poppins"/>
              </a:rPr>
              <a:t>Selecione o tipo de gráfico ideal</a:t>
            </a:r>
            <a:r>
              <a:rPr b="1" lang="pt-BR" sz="2000"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pt-BR" sz="1800">
                <a:latin typeface="Poppins"/>
                <a:ea typeface="Poppins"/>
                <a:cs typeface="Poppins"/>
                <a:sym typeface="Poppins"/>
              </a:rPr>
              <a:t>Conheça objetivo, limitações e pontos positivos de cada gráfico.</a:t>
            </a: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Mantenha simples</a:t>
            </a: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pt-BR" sz="1800">
                <a:latin typeface="Poppins"/>
                <a:ea typeface="Poppins"/>
                <a:cs typeface="Poppins"/>
                <a:sym typeface="Poppins"/>
              </a:rPr>
              <a:t>Utilize o mínimo de estímulos visuais necessários para passar a mensagem!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latin typeface="Poppins"/>
                <a:ea typeface="Poppins"/>
                <a:cs typeface="Poppins"/>
                <a:sym typeface="Poppins"/>
              </a:rPr>
            </a:b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Poppins"/>
                <a:ea typeface="Poppins"/>
                <a:cs typeface="Poppins"/>
                <a:sym typeface="Poppins"/>
              </a:rPr>
              <a:t>Menos é mais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300050" y="6308725"/>
            <a:ext cx="72633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Poppins"/>
                <a:ea typeface="Poppins"/>
                <a:cs typeface="Poppins"/>
                <a:sym typeface="Poppins"/>
              </a:rPr>
              <a:t>Leia mais em: </a:t>
            </a:r>
            <a:r>
              <a:rPr lang="pt-BR">
                <a:latin typeface="Poppins ExtraLight"/>
                <a:ea typeface="Poppins ExtraLight"/>
                <a:cs typeface="Poppins ExtraLight"/>
                <a:sym typeface="Poppins ExtraLight"/>
              </a:rPr>
              <a:t>Storytelling com dados, </a:t>
            </a:r>
            <a:r>
              <a:rPr lang="pt-BR">
                <a:latin typeface="Poppins ExtraLight"/>
                <a:ea typeface="Poppins ExtraLight"/>
                <a:cs typeface="Poppins ExtraLight"/>
                <a:sym typeface="Poppins ExtraLight"/>
              </a:rPr>
              <a:t>Capítulo</a:t>
            </a:r>
            <a:r>
              <a:rPr lang="pt-BR">
                <a:latin typeface="Poppins ExtraLight"/>
                <a:ea typeface="Poppins ExtraLight"/>
                <a:cs typeface="Poppins ExtraLight"/>
                <a:sym typeface="Poppins ExtraLight"/>
              </a:rPr>
              <a:t> 2</a:t>
            </a:r>
            <a:endParaRPr sz="13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175" y="4064751"/>
            <a:ext cx="3511250" cy="26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faca&#10;&#10;Descrição gerada automaticamente" id="221" name="Google Shape;2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 rotWithShape="1">
          <a:blip r:embed="rId4">
            <a:alphaModFix/>
          </a:blip>
          <a:srcRect b="25838" l="0" r="5962" t="0"/>
          <a:stretch/>
        </p:blipFill>
        <p:spPr>
          <a:xfrm>
            <a:off x="2374350" y="2557400"/>
            <a:ext cx="7443300" cy="2938800"/>
          </a:xfrm>
          <a:prstGeom prst="roundRect">
            <a:avLst>
              <a:gd fmla="val 10919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0"/>
          <p:cNvSpPr/>
          <p:nvPr/>
        </p:nvSpPr>
        <p:spPr>
          <a:xfrm>
            <a:off x="5465862" y="2295100"/>
            <a:ext cx="1260300" cy="372000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Antes</a:t>
            </a:r>
            <a:endParaRPr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4" name="Google Shape;224;p20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Cada gráfico no seu quadrado</a:t>
            </a:r>
            <a:endParaRPr sz="4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faca&#10;&#10;Descrição gerada automaticamente" id="229" name="Google Shape;2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725" y="289944"/>
            <a:ext cx="5214711" cy="147059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/>
          <p:nvPr/>
        </p:nvSpPr>
        <p:spPr>
          <a:xfrm>
            <a:off x="1173150" y="2948050"/>
            <a:ext cx="10037100" cy="1972200"/>
          </a:xfrm>
          <a:prstGeom prst="roundRect">
            <a:avLst>
              <a:gd fmla="val 851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5306499" y="2733807"/>
            <a:ext cx="1611900" cy="422400"/>
          </a:xfrm>
          <a:prstGeom prst="rect">
            <a:avLst/>
          </a:prstGeom>
          <a:solidFill>
            <a:srgbClr val="274E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Depois</a:t>
            </a:r>
            <a:endParaRPr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32" name="Google Shape;232;p21"/>
          <p:cNvGrpSpPr/>
          <p:nvPr/>
        </p:nvGrpSpPr>
        <p:grpSpPr>
          <a:xfrm>
            <a:off x="1432167" y="3454087"/>
            <a:ext cx="9360527" cy="875197"/>
            <a:chOff x="2325300" y="3115670"/>
            <a:chExt cx="7095071" cy="663380"/>
          </a:xfrm>
        </p:grpSpPr>
        <p:grpSp>
          <p:nvGrpSpPr>
            <p:cNvPr id="233" name="Google Shape;233;p21"/>
            <p:cNvGrpSpPr/>
            <p:nvPr/>
          </p:nvGrpSpPr>
          <p:grpSpPr>
            <a:xfrm>
              <a:off x="7426350" y="3115670"/>
              <a:ext cx="1994021" cy="626829"/>
              <a:chOff x="7800050" y="2947370"/>
              <a:chExt cx="1994021" cy="626829"/>
            </a:xfrm>
          </p:grpSpPr>
          <p:grpSp>
            <p:nvGrpSpPr>
              <p:cNvPr id="234" name="Google Shape;234;p21"/>
              <p:cNvGrpSpPr/>
              <p:nvPr/>
            </p:nvGrpSpPr>
            <p:grpSpPr>
              <a:xfrm>
                <a:off x="8215759" y="2947370"/>
                <a:ext cx="1578312" cy="626829"/>
                <a:chOff x="7166009" y="3640770"/>
                <a:chExt cx="1578312" cy="626829"/>
              </a:xfrm>
            </p:grpSpPr>
            <p:sp>
              <p:nvSpPr>
                <p:cNvPr id="235" name="Google Shape;235;p21"/>
                <p:cNvSpPr/>
                <p:nvPr/>
              </p:nvSpPr>
              <p:spPr>
                <a:xfrm>
                  <a:off x="7430921" y="4209999"/>
                  <a:ext cx="1313400" cy="57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2CC"/>
                </a:solidFill>
                <a:ln cap="flat" cmpd="sng" w="9525">
                  <a:solidFill>
                    <a:srgbClr val="FFF2C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6" name="Google Shape;236;p21"/>
                <p:cNvGrpSpPr/>
                <p:nvPr/>
              </p:nvGrpSpPr>
              <p:grpSpPr>
                <a:xfrm>
                  <a:off x="7166009" y="3640770"/>
                  <a:ext cx="1521778" cy="626829"/>
                  <a:chOff x="7747009" y="3267270"/>
                  <a:chExt cx="1521778" cy="626829"/>
                </a:xfrm>
              </p:grpSpPr>
              <p:grpSp>
                <p:nvGrpSpPr>
                  <p:cNvPr id="237" name="Google Shape;237;p21"/>
                  <p:cNvGrpSpPr/>
                  <p:nvPr/>
                </p:nvGrpSpPr>
                <p:grpSpPr>
                  <a:xfrm>
                    <a:off x="7747009" y="3267270"/>
                    <a:ext cx="1521778" cy="569230"/>
                    <a:chOff x="7747009" y="3267270"/>
                    <a:chExt cx="1521778" cy="569230"/>
                  </a:xfrm>
                </p:grpSpPr>
                <p:sp>
                  <p:nvSpPr>
                    <p:cNvPr id="238" name="Google Shape;238;p21"/>
                    <p:cNvSpPr txBox="1"/>
                    <p:nvPr/>
                  </p:nvSpPr>
                  <p:spPr>
                    <a:xfrm>
                      <a:off x="7747009" y="3267270"/>
                      <a:ext cx="948300" cy="422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>
                          <a:solidFill>
                            <a:srgbClr val="F1C232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44%</a:t>
                      </a:r>
                      <a:endParaRPr sz="1900">
                        <a:solidFill>
                          <a:srgbClr val="F1C232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p:txBody>
                </p:sp>
                <p:sp>
                  <p:nvSpPr>
                    <p:cNvPr id="239" name="Google Shape;239;p21"/>
                    <p:cNvSpPr txBox="1"/>
                    <p:nvPr/>
                  </p:nvSpPr>
                  <p:spPr>
                    <a:xfrm>
                      <a:off x="7955388" y="3542800"/>
                      <a:ext cx="1313400" cy="293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rgbClr val="666666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Productivity</a:t>
                      </a:r>
                      <a:endParaRPr sz="1300">
                        <a:solidFill>
                          <a:srgbClr val="666666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p:txBody>
                </p:sp>
              </p:grpSp>
              <p:sp>
                <p:nvSpPr>
                  <p:cNvPr id="240" name="Google Shape;240;p21"/>
                  <p:cNvSpPr/>
                  <p:nvPr/>
                </p:nvSpPr>
                <p:spPr>
                  <a:xfrm>
                    <a:off x="8011921" y="3836499"/>
                    <a:ext cx="583800" cy="576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1C232"/>
                  </a:solidFill>
                  <a:ln cap="flat" cmpd="sng" w="9525">
                    <a:solidFill>
                      <a:srgbClr val="FFF2C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pic>
            <p:nvPicPr>
              <p:cNvPr id="241" name="Google Shape;241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00050" y="2996000"/>
                <a:ext cx="541175" cy="541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2" name="Google Shape;242;p21"/>
            <p:cNvGrpSpPr/>
            <p:nvPr/>
          </p:nvGrpSpPr>
          <p:grpSpPr>
            <a:xfrm>
              <a:off x="4890907" y="3115673"/>
              <a:ext cx="1988218" cy="663377"/>
              <a:chOff x="4709632" y="3568698"/>
              <a:chExt cx="1988218" cy="663377"/>
            </a:xfrm>
          </p:grpSpPr>
          <p:grpSp>
            <p:nvGrpSpPr>
              <p:cNvPr id="243" name="Google Shape;243;p21"/>
              <p:cNvGrpSpPr/>
              <p:nvPr/>
            </p:nvGrpSpPr>
            <p:grpSpPr>
              <a:xfrm>
                <a:off x="5136595" y="3568698"/>
                <a:ext cx="1561255" cy="663377"/>
                <a:chOff x="5640470" y="3238523"/>
                <a:chExt cx="1561255" cy="663377"/>
              </a:xfrm>
            </p:grpSpPr>
            <p:sp>
              <p:nvSpPr>
                <p:cNvPr id="244" name="Google Shape;244;p21"/>
                <p:cNvSpPr txBox="1"/>
                <p:nvPr/>
              </p:nvSpPr>
              <p:spPr>
                <a:xfrm>
                  <a:off x="5640470" y="3238523"/>
                  <a:ext cx="948300" cy="422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900">
                      <a:solidFill>
                        <a:srgbClr val="6AA84F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rPr>
                    <a:t>67%</a:t>
                  </a:r>
                  <a:endParaRPr sz="1900">
                    <a:solidFill>
                      <a:srgbClr val="6AA84F"/>
                    </a:solidFill>
                    <a:latin typeface="Poppins ExtraBold"/>
                    <a:ea typeface="Poppins ExtraBold"/>
                    <a:cs typeface="Poppins ExtraBold"/>
                    <a:sym typeface="Poppins ExtraBold"/>
                  </a:endParaRPr>
                </a:p>
              </p:txBody>
            </p:sp>
            <p:sp>
              <p:nvSpPr>
                <p:cNvPr id="245" name="Google Shape;245;p21"/>
                <p:cNvSpPr txBox="1"/>
                <p:nvPr/>
              </p:nvSpPr>
              <p:spPr>
                <a:xfrm>
                  <a:off x="5852587" y="3550656"/>
                  <a:ext cx="1313400" cy="33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300">
                      <a:solidFill>
                        <a:srgbClr val="666666"/>
                      </a:solidFill>
                      <a:latin typeface="Poppins Medium"/>
                      <a:ea typeface="Poppins Medium"/>
                      <a:cs typeface="Poppins Medium"/>
                      <a:sym typeface="Poppins Medium"/>
                    </a:rPr>
                    <a:t>Quality score</a:t>
                  </a:r>
                  <a:endParaRPr sz="1300">
                    <a:solidFill>
                      <a:srgbClr val="666666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endParaRPr>
                </a:p>
              </p:txBody>
            </p:sp>
            <p:sp>
              <p:nvSpPr>
                <p:cNvPr id="246" name="Google Shape;246;p21"/>
                <p:cNvSpPr/>
                <p:nvPr/>
              </p:nvSpPr>
              <p:spPr>
                <a:xfrm>
                  <a:off x="5888325" y="3844300"/>
                  <a:ext cx="1313400" cy="57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rgbClr val="D9EAD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1"/>
                <p:cNvSpPr/>
                <p:nvPr/>
              </p:nvSpPr>
              <p:spPr>
                <a:xfrm>
                  <a:off x="5888325" y="3844300"/>
                  <a:ext cx="823500" cy="57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6AA84F"/>
                </a:solidFill>
                <a:ln cap="flat" cmpd="sng" w="9525">
                  <a:solidFill>
                    <a:srgbClr val="D9EAD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248" name="Google Shape;248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09632" y="3676102"/>
                <a:ext cx="541175" cy="541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9" name="Google Shape;249;p21"/>
            <p:cNvGrpSpPr/>
            <p:nvPr/>
          </p:nvGrpSpPr>
          <p:grpSpPr>
            <a:xfrm>
              <a:off x="2325300" y="3115670"/>
              <a:ext cx="1982525" cy="663380"/>
              <a:chOff x="521625" y="4613095"/>
              <a:chExt cx="1982525" cy="663380"/>
            </a:xfrm>
          </p:grpSpPr>
          <p:grpSp>
            <p:nvGrpSpPr>
              <p:cNvPr id="250" name="Google Shape;250;p21"/>
              <p:cNvGrpSpPr/>
              <p:nvPr/>
            </p:nvGrpSpPr>
            <p:grpSpPr>
              <a:xfrm>
                <a:off x="914900" y="4613095"/>
                <a:ext cx="1589250" cy="663380"/>
                <a:chOff x="3532750" y="3251270"/>
                <a:chExt cx="1589250" cy="663380"/>
              </a:xfrm>
            </p:grpSpPr>
            <p:sp>
              <p:nvSpPr>
                <p:cNvPr id="251" name="Google Shape;251;p21"/>
                <p:cNvSpPr txBox="1"/>
                <p:nvPr/>
              </p:nvSpPr>
              <p:spPr>
                <a:xfrm>
                  <a:off x="3532750" y="3251270"/>
                  <a:ext cx="948300" cy="422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900">
                      <a:solidFill>
                        <a:srgbClr val="1155CC"/>
                      </a:solidFill>
                      <a:latin typeface="Poppins ExtraBold"/>
                      <a:ea typeface="Poppins ExtraBold"/>
                      <a:cs typeface="Poppins ExtraBold"/>
                      <a:sym typeface="Poppins ExtraBold"/>
                    </a:rPr>
                    <a:t>33%</a:t>
                  </a:r>
                  <a:endParaRPr sz="1900">
                    <a:solidFill>
                      <a:srgbClr val="1155CC"/>
                    </a:solidFill>
                    <a:latin typeface="Poppins ExtraBold"/>
                    <a:ea typeface="Poppins ExtraBold"/>
                    <a:cs typeface="Poppins ExtraBold"/>
                    <a:sym typeface="Poppins ExtraBold"/>
                  </a:endParaRPr>
                </a:p>
              </p:txBody>
            </p:sp>
            <p:sp>
              <p:nvSpPr>
                <p:cNvPr id="252" name="Google Shape;252;p21"/>
                <p:cNvSpPr txBox="1"/>
                <p:nvPr/>
              </p:nvSpPr>
              <p:spPr>
                <a:xfrm>
                  <a:off x="3737113" y="3536700"/>
                  <a:ext cx="1313400" cy="27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1300">
                      <a:solidFill>
                        <a:srgbClr val="434343"/>
                      </a:solidFill>
                      <a:latin typeface="Poppins Medium"/>
                      <a:ea typeface="Poppins Medium"/>
                      <a:cs typeface="Poppins Medium"/>
                      <a:sym typeface="Poppins Medium"/>
                    </a:rPr>
                    <a:t>Service level</a:t>
                  </a:r>
                  <a:endParaRPr sz="1300">
                    <a:solidFill>
                      <a:srgbClr val="434343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endParaRPr>
                </a:p>
              </p:txBody>
            </p:sp>
            <p:sp>
              <p:nvSpPr>
                <p:cNvPr id="253" name="Google Shape;253;p21"/>
                <p:cNvSpPr/>
                <p:nvPr/>
              </p:nvSpPr>
              <p:spPr>
                <a:xfrm>
                  <a:off x="3808600" y="3857050"/>
                  <a:ext cx="1313400" cy="57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FE2F3"/>
                </a:solidFill>
                <a:ln cap="flat" cmpd="sng" w="9525">
                  <a:solidFill>
                    <a:srgbClr val="C9DA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1"/>
                <p:cNvSpPr/>
                <p:nvPr/>
              </p:nvSpPr>
              <p:spPr>
                <a:xfrm>
                  <a:off x="3808600" y="3857050"/>
                  <a:ext cx="396600" cy="576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3C78D8"/>
                </a:solidFill>
                <a:ln cap="flat" cmpd="sng" w="9525">
                  <a:solidFill>
                    <a:srgbClr val="C9DA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255" name="Google Shape;255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521625" y="4743225"/>
                <a:ext cx="571350" cy="495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6" name="Google Shape;256;p21"/>
          <p:cNvSpPr txBox="1"/>
          <p:nvPr>
            <p:ph type="ctrTitle"/>
          </p:nvPr>
        </p:nvSpPr>
        <p:spPr>
          <a:xfrm>
            <a:off x="219250" y="220825"/>
            <a:ext cx="60954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300"/>
              <a:buFont typeface="Poppins"/>
              <a:buChar char="●"/>
            </a:pPr>
            <a:r>
              <a:rPr lang="pt-BR" sz="4300">
                <a:latin typeface="Poppins"/>
                <a:ea typeface="Poppins"/>
                <a:cs typeface="Poppins"/>
                <a:sym typeface="Poppins"/>
              </a:rPr>
              <a:t>Cada gráfico no seu quadrado</a:t>
            </a:r>
            <a:endParaRPr sz="4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